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handoutMasterIdLst>
    <p:handoutMasterId r:id="rId29"/>
  </p:handoutMasterIdLst>
  <p:sldIdLst>
    <p:sldId id="262" r:id="rId2"/>
    <p:sldId id="280" r:id="rId3"/>
    <p:sldId id="281" r:id="rId4"/>
    <p:sldId id="282" r:id="rId5"/>
    <p:sldId id="272" r:id="rId6"/>
    <p:sldId id="283" r:id="rId7"/>
    <p:sldId id="284" r:id="rId8"/>
    <p:sldId id="295" r:id="rId9"/>
    <p:sldId id="286" r:id="rId10"/>
    <p:sldId id="292" r:id="rId11"/>
    <p:sldId id="293" r:id="rId12"/>
    <p:sldId id="294" r:id="rId13"/>
    <p:sldId id="288" r:id="rId14"/>
    <p:sldId id="289" r:id="rId15"/>
    <p:sldId id="290" r:id="rId16"/>
    <p:sldId id="291" r:id="rId17"/>
    <p:sldId id="296" r:id="rId18"/>
    <p:sldId id="305" r:id="rId19"/>
    <p:sldId id="297" r:id="rId20"/>
    <p:sldId id="298" r:id="rId21"/>
    <p:sldId id="299" r:id="rId22"/>
    <p:sldId id="300" r:id="rId23"/>
    <p:sldId id="302" r:id="rId24"/>
    <p:sldId id="303" r:id="rId25"/>
    <p:sldId id="304" r:id="rId26"/>
    <p:sldId id="261"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Luke\AdamSmith\&#1047;&#1072;&#1075;&#1086;&#1090;&#1086;&#1074;&#1082;&#1072;_&#1048;&#1084;&#1087;&#1086;&#1088;&#1090;_&#1069;&#1082;&#1089;&#1087;&#1086;&#1088;&#109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smtClean="0"/>
              <a:t>Заготовка</a:t>
            </a:r>
            <a:r>
              <a:rPr lang="ru-RU" baseline="0" dirty="0" smtClean="0"/>
              <a:t> древесины, переработка, импорт и экспорт из СССР и России</a:t>
            </a:r>
            <a:endParaRPr lang="ru-RU"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lineChart>
        <c:grouping val="standard"/>
        <c:varyColors val="0"/>
        <c:ser>
          <c:idx val="0"/>
          <c:order val="0"/>
          <c:tx>
            <c:strRef>
              <c:f>Лист4!$B$1</c:f>
              <c:strCache>
                <c:ptCount val="1"/>
                <c:pt idx="0">
                  <c:v>Production (m3)</c:v>
                </c:pt>
              </c:strCache>
            </c:strRef>
          </c:tx>
          <c:spPr>
            <a:ln w="28575" cap="rnd">
              <a:solidFill>
                <a:schemeClr val="accent1"/>
              </a:solidFill>
              <a:round/>
            </a:ln>
            <a:effectLst/>
          </c:spPr>
          <c:marker>
            <c:symbol val="none"/>
          </c:marker>
          <c:cat>
            <c:numRef>
              <c:f>Лист4!$A$2:$A$55</c:f>
              <c:numCache>
                <c:formatCode>General</c:formatCode>
                <c:ptCount val="54"/>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numCache>
            </c:numRef>
          </c:cat>
          <c:val>
            <c:numRef>
              <c:f>Лист4!$B$2:$B$55</c:f>
              <c:numCache>
                <c:formatCode>General</c:formatCode>
                <c:ptCount val="54"/>
                <c:pt idx="0">
                  <c:v>351000000</c:v>
                </c:pt>
                <c:pt idx="1">
                  <c:v>352700008</c:v>
                </c:pt>
                <c:pt idx="2">
                  <c:v>369600000</c:v>
                </c:pt>
                <c:pt idx="3">
                  <c:v>385300000</c:v>
                </c:pt>
                <c:pt idx="4">
                  <c:v>378139024</c:v>
                </c:pt>
                <c:pt idx="5">
                  <c:v>372415008</c:v>
                </c:pt>
                <c:pt idx="6">
                  <c:v>383000000</c:v>
                </c:pt>
                <c:pt idx="7">
                  <c:v>380400000</c:v>
                </c:pt>
                <c:pt idx="8">
                  <c:v>374200000</c:v>
                </c:pt>
                <c:pt idx="9">
                  <c:v>385000000</c:v>
                </c:pt>
                <c:pt idx="10">
                  <c:v>384700000</c:v>
                </c:pt>
                <c:pt idx="11">
                  <c:v>382900000</c:v>
                </c:pt>
                <c:pt idx="12">
                  <c:v>387800000</c:v>
                </c:pt>
                <c:pt idx="13">
                  <c:v>388500000</c:v>
                </c:pt>
                <c:pt idx="14">
                  <c:v>395100000</c:v>
                </c:pt>
                <c:pt idx="15">
                  <c:v>384500000</c:v>
                </c:pt>
                <c:pt idx="16">
                  <c:v>376700000</c:v>
                </c:pt>
                <c:pt idx="17">
                  <c:v>361400000</c:v>
                </c:pt>
                <c:pt idx="18">
                  <c:v>354000000</c:v>
                </c:pt>
                <c:pt idx="19">
                  <c:v>356600000</c:v>
                </c:pt>
                <c:pt idx="20">
                  <c:v>358200000</c:v>
                </c:pt>
                <c:pt idx="21">
                  <c:v>355900000</c:v>
                </c:pt>
                <c:pt idx="22">
                  <c:v>355700000</c:v>
                </c:pt>
                <c:pt idx="23">
                  <c:v>367900000</c:v>
                </c:pt>
                <c:pt idx="24">
                  <c:v>368000000</c:v>
                </c:pt>
                <c:pt idx="25">
                  <c:v>373900000</c:v>
                </c:pt>
                <c:pt idx="26">
                  <c:v>385500000</c:v>
                </c:pt>
                <c:pt idx="27">
                  <c:v>386450000</c:v>
                </c:pt>
                <c:pt idx="28">
                  <c:v>386450000</c:v>
                </c:pt>
                <c:pt idx="29">
                  <c:v>386400000</c:v>
                </c:pt>
                <c:pt idx="30">
                  <c:v>356400000</c:v>
                </c:pt>
                <c:pt idx="31">
                  <c:v>227900000</c:v>
                </c:pt>
                <c:pt idx="32">
                  <c:v>174630000</c:v>
                </c:pt>
                <c:pt idx="33">
                  <c:v>111800000</c:v>
                </c:pt>
                <c:pt idx="34">
                  <c:v>116210000</c:v>
                </c:pt>
                <c:pt idx="35">
                  <c:v>96814000</c:v>
                </c:pt>
                <c:pt idx="36">
                  <c:v>134664000</c:v>
                </c:pt>
                <c:pt idx="37">
                  <c:v>124790000</c:v>
                </c:pt>
                <c:pt idx="38">
                  <c:v>143600000</c:v>
                </c:pt>
                <c:pt idx="39">
                  <c:v>158100000</c:v>
                </c:pt>
                <c:pt idx="40">
                  <c:v>164700000</c:v>
                </c:pt>
                <c:pt idx="41">
                  <c:v>165000000</c:v>
                </c:pt>
                <c:pt idx="42">
                  <c:v>174000000</c:v>
                </c:pt>
                <c:pt idx="43">
                  <c:v>178400000</c:v>
                </c:pt>
                <c:pt idx="44">
                  <c:v>185000000</c:v>
                </c:pt>
                <c:pt idx="45">
                  <c:v>190600000</c:v>
                </c:pt>
                <c:pt idx="46">
                  <c:v>207000000</c:v>
                </c:pt>
                <c:pt idx="47">
                  <c:v>181400000</c:v>
                </c:pt>
                <c:pt idx="48">
                  <c:v>151400000</c:v>
                </c:pt>
                <c:pt idx="49">
                  <c:v>175000000</c:v>
                </c:pt>
                <c:pt idx="50">
                  <c:v>151865000</c:v>
                </c:pt>
                <c:pt idx="51">
                  <c:v>192055000</c:v>
                </c:pt>
                <c:pt idx="52">
                  <c:v>194461000</c:v>
                </c:pt>
                <c:pt idx="53">
                  <c:v>202300000</c:v>
                </c:pt>
              </c:numCache>
            </c:numRef>
          </c:val>
          <c:smooth val="0"/>
        </c:ser>
        <c:ser>
          <c:idx val="1"/>
          <c:order val="1"/>
          <c:tx>
            <c:strRef>
              <c:f>Лист4!$C$1</c:f>
              <c:strCache>
                <c:ptCount val="1"/>
                <c:pt idx="0">
                  <c:v>Import (m3)</c:v>
                </c:pt>
              </c:strCache>
            </c:strRef>
          </c:tx>
          <c:spPr>
            <a:ln w="28575" cap="rnd">
              <a:solidFill>
                <a:schemeClr val="accent2"/>
              </a:solidFill>
              <a:round/>
            </a:ln>
            <a:effectLst/>
          </c:spPr>
          <c:marker>
            <c:symbol val="none"/>
          </c:marker>
          <c:cat>
            <c:numRef>
              <c:f>Лист4!$A$2:$A$55</c:f>
              <c:numCache>
                <c:formatCode>General</c:formatCode>
                <c:ptCount val="54"/>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numCache>
            </c:numRef>
          </c:cat>
          <c:val>
            <c:numRef>
              <c:f>Лист4!$C$2:$C$55</c:f>
              <c:numCache>
                <c:formatCode>General</c:formatCode>
                <c:ptCount val="54"/>
                <c:pt idx="0">
                  <c:v>152400</c:v>
                </c:pt>
                <c:pt idx="1">
                  <c:v>153200</c:v>
                </c:pt>
                <c:pt idx="2">
                  <c:v>3700</c:v>
                </c:pt>
                <c:pt idx="3">
                  <c:v>79500</c:v>
                </c:pt>
                <c:pt idx="4">
                  <c:v>36800</c:v>
                </c:pt>
                <c:pt idx="5">
                  <c:v>20800</c:v>
                </c:pt>
                <c:pt idx="6">
                  <c:v>50200</c:v>
                </c:pt>
                <c:pt idx="7">
                  <c:v>53900</c:v>
                </c:pt>
                <c:pt idx="8">
                  <c:v>95900</c:v>
                </c:pt>
                <c:pt idx="9">
                  <c:v>94100</c:v>
                </c:pt>
                <c:pt idx="10">
                  <c:v>114100</c:v>
                </c:pt>
                <c:pt idx="11">
                  <c:v>165200</c:v>
                </c:pt>
                <c:pt idx="12">
                  <c:v>225100</c:v>
                </c:pt>
                <c:pt idx="13">
                  <c:v>270000</c:v>
                </c:pt>
                <c:pt idx="14">
                  <c:v>286200</c:v>
                </c:pt>
                <c:pt idx="15">
                  <c:v>234800</c:v>
                </c:pt>
                <c:pt idx="16">
                  <c:v>264200</c:v>
                </c:pt>
                <c:pt idx="17">
                  <c:v>224500</c:v>
                </c:pt>
                <c:pt idx="18">
                  <c:v>207900</c:v>
                </c:pt>
                <c:pt idx="19">
                  <c:v>254800</c:v>
                </c:pt>
                <c:pt idx="20">
                  <c:v>315600</c:v>
                </c:pt>
                <c:pt idx="21">
                  <c:v>233000</c:v>
                </c:pt>
                <c:pt idx="22">
                  <c:v>218000</c:v>
                </c:pt>
                <c:pt idx="23">
                  <c:v>214000</c:v>
                </c:pt>
                <c:pt idx="24">
                  <c:v>247200</c:v>
                </c:pt>
                <c:pt idx="25">
                  <c:v>198000</c:v>
                </c:pt>
                <c:pt idx="26">
                  <c:v>203200</c:v>
                </c:pt>
                <c:pt idx="27">
                  <c:v>216800</c:v>
                </c:pt>
                <c:pt idx="28">
                  <c:v>195000</c:v>
                </c:pt>
                <c:pt idx="29">
                  <c:v>5154</c:v>
                </c:pt>
                <c:pt idx="30">
                  <c:v>32177</c:v>
                </c:pt>
                <c:pt idx="31">
                  <c:v>21932</c:v>
                </c:pt>
                <c:pt idx="32">
                  <c:v>139165</c:v>
                </c:pt>
                <c:pt idx="33">
                  <c:v>961165</c:v>
                </c:pt>
                <c:pt idx="34">
                  <c:v>951000</c:v>
                </c:pt>
                <c:pt idx="35">
                  <c:v>474000</c:v>
                </c:pt>
                <c:pt idx="36">
                  <c:v>327000</c:v>
                </c:pt>
                <c:pt idx="37">
                  <c:v>228000</c:v>
                </c:pt>
                <c:pt idx="38">
                  <c:v>153000</c:v>
                </c:pt>
                <c:pt idx="39">
                  <c:v>527000</c:v>
                </c:pt>
                <c:pt idx="40">
                  <c:v>645000</c:v>
                </c:pt>
                <c:pt idx="41">
                  <c:v>228902</c:v>
                </c:pt>
                <c:pt idx="42">
                  <c:v>852000</c:v>
                </c:pt>
                <c:pt idx="43">
                  <c:v>1004000</c:v>
                </c:pt>
                <c:pt idx="44">
                  <c:v>730000</c:v>
                </c:pt>
                <c:pt idx="45">
                  <c:v>516000</c:v>
                </c:pt>
                <c:pt idx="46">
                  <c:v>324950</c:v>
                </c:pt>
                <c:pt idx="47">
                  <c:v>286000</c:v>
                </c:pt>
                <c:pt idx="48">
                  <c:v>60000</c:v>
                </c:pt>
                <c:pt idx="49">
                  <c:v>893</c:v>
                </c:pt>
                <c:pt idx="50">
                  <c:v>996</c:v>
                </c:pt>
                <c:pt idx="51">
                  <c:v>20290</c:v>
                </c:pt>
                <c:pt idx="52">
                  <c:v>20290</c:v>
                </c:pt>
                <c:pt idx="53">
                  <c:v>20290</c:v>
                </c:pt>
              </c:numCache>
            </c:numRef>
          </c:val>
          <c:smooth val="0"/>
        </c:ser>
        <c:ser>
          <c:idx val="2"/>
          <c:order val="2"/>
          <c:tx>
            <c:strRef>
              <c:f>Лист4!$D$1</c:f>
              <c:strCache>
                <c:ptCount val="1"/>
                <c:pt idx="0">
                  <c:v>Export (m3)</c:v>
                </c:pt>
              </c:strCache>
            </c:strRef>
          </c:tx>
          <c:spPr>
            <a:ln w="28575" cap="rnd">
              <a:solidFill>
                <a:schemeClr val="accent3"/>
              </a:solidFill>
              <a:round/>
            </a:ln>
            <a:effectLst/>
          </c:spPr>
          <c:marker>
            <c:symbol val="none"/>
          </c:marker>
          <c:cat>
            <c:numRef>
              <c:f>Лист4!$A$2:$A$55</c:f>
              <c:numCache>
                <c:formatCode>General</c:formatCode>
                <c:ptCount val="54"/>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numCache>
            </c:numRef>
          </c:cat>
          <c:val>
            <c:numRef>
              <c:f>Лист4!$D$2:$D$55</c:f>
              <c:numCache>
                <c:formatCode>General</c:formatCode>
                <c:ptCount val="54"/>
                <c:pt idx="0">
                  <c:v>5481500</c:v>
                </c:pt>
                <c:pt idx="1">
                  <c:v>7266900</c:v>
                </c:pt>
                <c:pt idx="2">
                  <c:v>7794400</c:v>
                </c:pt>
                <c:pt idx="3">
                  <c:v>8923000</c:v>
                </c:pt>
                <c:pt idx="4">
                  <c:v>10577700</c:v>
                </c:pt>
                <c:pt idx="5">
                  <c:v>12109500</c:v>
                </c:pt>
                <c:pt idx="6">
                  <c:v>11984900</c:v>
                </c:pt>
                <c:pt idx="7">
                  <c:v>12351400</c:v>
                </c:pt>
                <c:pt idx="8">
                  <c:v>13230100</c:v>
                </c:pt>
                <c:pt idx="9">
                  <c:v>14957200</c:v>
                </c:pt>
                <c:pt idx="10">
                  <c:v>14301900</c:v>
                </c:pt>
                <c:pt idx="11">
                  <c:v>14345500</c:v>
                </c:pt>
                <c:pt idx="12">
                  <c:v>17909300</c:v>
                </c:pt>
                <c:pt idx="13">
                  <c:v>17643300</c:v>
                </c:pt>
                <c:pt idx="14">
                  <c:v>16170700</c:v>
                </c:pt>
                <c:pt idx="15">
                  <c:v>17331000</c:v>
                </c:pt>
                <c:pt idx="16">
                  <c:v>17355800</c:v>
                </c:pt>
                <c:pt idx="17">
                  <c:v>16799700</c:v>
                </c:pt>
                <c:pt idx="18">
                  <c:v>14853000</c:v>
                </c:pt>
                <c:pt idx="19">
                  <c:v>13487600</c:v>
                </c:pt>
                <c:pt idx="20">
                  <c:v>13335900</c:v>
                </c:pt>
                <c:pt idx="21">
                  <c:v>12785600</c:v>
                </c:pt>
                <c:pt idx="22">
                  <c:v>14640600</c:v>
                </c:pt>
                <c:pt idx="23">
                  <c:v>15134500</c:v>
                </c:pt>
                <c:pt idx="24">
                  <c:v>14938400</c:v>
                </c:pt>
                <c:pt idx="25">
                  <c:v>17470000</c:v>
                </c:pt>
                <c:pt idx="26">
                  <c:v>18615600</c:v>
                </c:pt>
                <c:pt idx="27">
                  <c:v>19493600</c:v>
                </c:pt>
                <c:pt idx="28">
                  <c:v>17879600</c:v>
                </c:pt>
                <c:pt idx="29">
                  <c:v>10707565</c:v>
                </c:pt>
                <c:pt idx="30">
                  <c:v>10623643</c:v>
                </c:pt>
                <c:pt idx="31">
                  <c:v>10154305</c:v>
                </c:pt>
                <c:pt idx="32">
                  <c:v>14338957</c:v>
                </c:pt>
                <c:pt idx="33">
                  <c:v>11188000</c:v>
                </c:pt>
                <c:pt idx="34">
                  <c:v>18460000</c:v>
                </c:pt>
                <c:pt idx="35">
                  <c:v>15985000</c:v>
                </c:pt>
                <c:pt idx="36">
                  <c:v>18753000</c:v>
                </c:pt>
                <c:pt idx="37">
                  <c:v>20947000</c:v>
                </c:pt>
                <c:pt idx="38">
                  <c:v>28280000</c:v>
                </c:pt>
                <c:pt idx="39">
                  <c:v>32049000</c:v>
                </c:pt>
                <c:pt idx="40">
                  <c:v>32893000</c:v>
                </c:pt>
                <c:pt idx="41">
                  <c:v>37770000</c:v>
                </c:pt>
                <c:pt idx="42">
                  <c:v>37804000</c:v>
                </c:pt>
                <c:pt idx="43">
                  <c:v>41842000</c:v>
                </c:pt>
                <c:pt idx="44">
                  <c:v>48300000</c:v>
                </c:pt>
                <c:pt idx="45">
                  <c:v>51100000</c:v>
                </c:pt>
                <c:pt idx="46">
                  <c:v>49300000</c:v>
                </c:pt>
                <c:pt idx="47">
                  <c:v>37058606</c:v>
                </c:pt>
                <c:pt idx="48">
                  <c:v>22289355</c:v>
                </c:pt>
                <c:pt idx="49">
                  <c:v>21175826</c:v>
                </c:pt>
                <c:pt idx="50">
                  <c:v>20699843</c:v>
                </c:pt>
                <c:pt idx="51">
                  <c:v>17862830</c:v>
                </c:pt>
                <c:pt idx="52">
                  <c:v>18182412</c:v>
                </c:pt>
                <c:pt idx="53">
                  <c:v>29970000</c:v>
                </c:pt>
              </c:numCache>
            </c:numRef>
          </c:val>
          <c:smooth val="0"/>
        </c:ser>
        <c:ser>
          <c:idx val="3"/>
          <c:order val="3"/>
          <c:tx>
            <c:strRef>
              <c:f>Лист4!$E$1</c:f>
              <c:strCache>
                <c:ptCount val="1"/>
                <c:pt idx="0">
                  <c:v>Domestic consumption (m3)</c:v>
                </c:pt>
              </c:strCache>
            </c:strRef>
          </c:tx>
          <c:spPr>
            <a:ln w="28575" cap="rnd">
              <a:solidFill>
                <a:schemeClr val="accent4"/>
              </a:solidFill>
              <a:round/>
            </a:ln>
            <a:effectLst/>
          </c:spPr>
          <c:marker>
            <c:symbol val="none"/>
          </c:marker>
          <c:cat>
            <c:numRef>
              <c:f>Лист4!$A$2:$A$55</c:f>
              <c:numCache>
                <c:formatCode>General</c:formatCode>
                <c:ptCount val="54"/>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numCache>
            </c:numRef>
          </c:cat>
          <c:val>
            <c:numRef>
              <c:f>Лист4!$E$2:$E$55</c:f>
              <c:numCache>
                <c:formatCode>General</c:formatCode>
                <c:ptCount val="54"/>
                <c:pt idx="0">
                  <c:v>345670900</c:v>
                </c:pt>
                <c:pt idx="1">
                  <c:v>345586308</c:v>
                </c:pt>
                <c:pt idx="2">
                  <c:v>361809300</c:v>
                </c:pt>
                <c:pt idx="3">
                  <c:v>376456500</c:v>
                </c:pt>
                <c:pt idx="4">
                  <c:v>367598124</c:v>
                </c:pt>
                <c:pt idx="5">
                  <c:v>360326308</c:v>
                </c:pt>
                <c:pt idx="6">
                  <c:v>371065300</c:v>
                </c:pt>
                <c:pt idx="7">
                  <c:v>368102500</c:v>
                </c:pt>
                <c:pt idx="8">
                  <c:v>361065800</c:v>
                </c:pt>
                <c:pt idx="9">
                  <c:v>370136900</c:v>
                </c:pt>
                <c:pt idx="10">
                  <c:v>370512200</c:v>
                </c:pt>
                <c:pt idx="11">
                  <c:v>368719700</c:v>
                </c:pt>
                <c:pt idx="12">
                  <c:v>370115800</c:v>
                </c:pt>
                <c:pt idx="13">
                  <c:v>371126700</c:v>
                </c:pt>
                <c:pt idx="14">
                  <c:v>379215500</c:v>
                </c:pt>
                <c:pt idx="15">
                  <c:v>367403800</c:v>
                </c:pt>
                <c:pt idx="16">
                  <c:v>359608400</c:v>
                </c:pt>
                <c:pt idx="17">
                  <c:v>344824800</c:v>
                </c:pt>
                <c:pt idx="18">
                  <c:v>339354900</c:v>
                </c:pt>
                <c:pt idx="19">
                  <c:v>343367200</c:v>
                </c:pt>
                <c:pt idx="20">
                  <c:v>345179700</c:v>
                </c:pt>
                <c:pt idx="21">
                  <c:v>343347400</c:v>
                </c:pt>
                <c:pt idx="22">
                  <c:v>341277400</c:v>
                </c:pt>
                <c:pt idx="23">
                  <c:v>352979500</c:v>
                </c:pt>
                <c:pt idx="24">
                  <c:v>353308800</c:v>
                </c:pt>
                <c:pt idx="25">
                  <c:v>356628000</c:v>
                </c:pt>
                <c:pt idx="26">
                  <c:v>367087600</c:v>
                </c:pt>
                <c:pt idx="27">
                  <c:v>367173200</c:v>
                </c:pt>
                <c:pt idx="28">
                  <c:v>368765400</c:v>
                </c:pt>
                <c:pt idx="29">
                  <c:v>375697589</c:v>
                </c:pt>
                <c:pt idx="30">
                  <c:v>345808534</c:v>
                </c:pt>
                <c:pt idx="31">
                  <c:v>217767627</c:v>
                </c:pt>
                <c:pt idx="32">
                  <c:v>160430208</c:v>
                </c:pt>
                <c:pt idx="33">
                  <c:v>101573165</c:v>
                </c:pt>
                <c:pt idx="34">
                  <c:v>98701000</c:v>
                </c:pt>
                <c:pt idx="35">
                  <c:v>81303000</c:v>
                </c:pt>
                <c:pt idx="36">
                  <c:v>116238000</c:v>
                </c:pt>
                <c:pt idx="37">
                  <c:v>104071000</c:v>
                </c:pt>
                <c:pt idx="38">
                  <c:v>115473000</c:v>
                </c:pt>
                <c:pt idx="39">
                  <c:v>126578000</c:v>
                </c:pt>
                <c:pt idx="40">
                  <c:v>132452000</c:v>
                </c:pt>
                <c:pt idx="41">
                  <c:v>127458902</c:v>
                </c:pt>
                <c:pt idx="42">
                  <c:v>137048000</c:v>
                </c:pt>
                <c:pt idx="43">
                  <c:v>137562000</c:v>
                </c:pt>
                <c:pt idx="44">
                  <c:v>137430000</c:v>
                </c:pt>
                <c:pt idx="45">
                  <c:v>140016000</c:v>
                </c:pt>
                <c:pt idx="46">
                  <c:v>158024950</c:v>
                </c:pt>
                <c:pt idx="47">
                  <c:v>144627394</c:v>
                </c:pt>
                <c:pt idx="48">
                  <c:v>129170645</c:v>
                </c:pt>
                <c:pt idx="49">
                  <c:v>153825067</c:v>
                </c:pt>
                <c:pt idx="50">
                  <c:v>131166153</c:v>
                </c:pt>
                <c:pt idx="51">
                  <c:v>174212460</c:v>
                </c:pt>
                <c:pt idx="52">
                  <c:v>176298878</c:v>
                </c:pt>
                <c:pt idx="53">
                  <c:v>172350290</c:v>
                </c:pt>
              </c:numCache>
            </c:numRef>
          </c:val>
          <c:smooth val="0"/>
        </c:ser>
        <c:dLbls>
          <c:showLegendKey val="0"/>
          <c:showVal val="0"/>
          <c:showCatName val="0"/>
          <c:showSerName val="0"/>
          <c:showPercent val="0"/>
          <c:showBubbleSize val="0"/>
        </c:dLbls>
        <c:smooth val="0"/>
        <c:axId val="309642888"/>
        <c:axId val="309642496"/>
      </c:lineChart>
      <c:catAx>
        <c:axId val="3096428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09642496"/>
        <c:crosses val="autoZero"/>
        <c:auto val="1"/>
        <c:lblAlgn val="ctr"/>
        <c:lblOffset val="100"/>
        <c:noMultiLvlLbl val="0"/>
      </c:catAx>
      <c:valAx>
        <c:axId val="309642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09642888"/>
        <c:crosses val="autoZero"/>
        <c:crossBetween val="between"/>
        <c:dispUnits>
          <c:builtInUnit val="millions"/>
          <c:dispUnitsLbl>
            <c:layout/>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i-FI"/>
                    <a:t>mln.</a:t>
                  </a:r>
                  <a:r>
                    <a:rPr lang="fi-FI" baseline="0"/>
                    <a:t> m3</a:t>
                  </a:r>
                  <a:endParaRPr lang="ru-RU"/>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dispUnitsLbl>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2ABA9008-C0FE-8644-A631-2B71D08445B2}" type="datetimeFigureOut">
              <a:rPr lang="en-US"/>
              <a:pPr>
                <a:defRPr/>
              </a:pPr>
              <a:t>9/29/2015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F36826ED-347A-BC41-9406-1F77247430B6}" type="slidenum">
              <a:rPr lang="en-US"/>
              <a:pPr>
                <a:defRPr/>
              </a:pPr>
              <a:t>‹#›</a:t>
            </a:fld>
            <a:endParaRPr lang="en-US"/>
          </a:p>
        </p:txBody>
      </p:sp>
    </p:spTree>
    <p:extLst>
      <p:ext uri="{BB962C8B-B14F-4D97-AF65-F5344CB8AC3E}">
        <p14:creationId xmlns:p14="http://schemas.microsoft.com/office/powerpoint/2010/main" val="25318966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6525BFF-9924-1342-ACE2-C615404AB85B}" type="datetimeFigureOut">
              <a:rPr lang="en-US"/>
              <a:pPr>
                <a:defRPr/>
              </a:pPr>
              <a:t>9/29/2015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A7D86795-F8DE-8B46-964C-C0F4FF1FCCC3}" type="slidenum">
              <a:rPr lang="en-US"/>
              <a:pPr>
                <a:defRPr/>
              </a:pPr>
              <a:t>‹#›</a:t>
            </a:fld>
            <a:endParaRPr lang="en-US"/>
          </a:p>
        </p:txBody>
      </p:sp>
    </p:spTree>
    <p:extLst>
      <p:ext uri="{BB962C8B-B14F-4D97-AF65-F5344CB8AC3E}">
        <p14:creationId xmlns:p14="http://schemas.microsoft.com/office/powerpoint/2010/main" val="3392519467"/>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Slide Number Placeholder 3"/>
          <p:cNvSpPr>
            <a:spLocks noGrp="1"/>
          </p:cNvSpPr>
          <p:nvPr>
            <p:ph type="sldNum" sz="quarter" idx="5"/>
          </p:nvPr>
        </p:nvSpPr>
        <p:spPr/>
        <p:txBody>
          <a:bodyPr/>
          <a:lstStyle/>
          <a:p>
            <a:pPr>
              <a:defRPr/>
            </a:pPr>
            <a:fld id="{47A26AC7-2399-42A7-9188-736F4BE4A5B2}" type="slidenum">
              <a:rPr lang="fi-FI" smtClean="0"/>
              <a:pPr>
                <a:defRPr/>
              </a:pPr>
              <a:t>20</a:t>
            </a:fld>
            <a:endParaRPr lang="fi-FI"/>
          </a:p>
        </p:txBody>
      </p:sp>
    </p:spTree>
    <p:extLst>
      <p:ext uri="{BB962C8B-B14F-4D97-AF65-F5344CB8AC3E}">
        <p14:creationId xmlns:p14="http://schemas.microsoft.com/office/powerpoint/2010/main" val="4021902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i-FI" smtClean="0"/>
              <a:t>Intensive Finnish and extensive Russian forest management scenarios were simulated and compared based on the NPV</a:t>
            </a:r>
          </a:p>
          <a:p>
            <a:r>
              <a:rPr lang="fi-FI" smtClean="0"/>
              <a:t>Finnish and Russian wood prices were compared, too.</a:t>
            </a:r>
          </a:p>
          <a:p>
            <a:endParaRPr lang="fi-FI" smtClean="0"/>
          </a:p>
          <a:p>
            <a:r>
              <a:rPr lang="fi-FI" smtClean="0"/>
              <a:t>Finnish or Intensive management scenario followed the national recommendations of the Forestry Development Center Tapio with 2-3 commercial thinnings before the  final felling.</a:t>
            </a:r>
          </a:p>
          <a:p>
            <a:r>
              <a:rPr lang="fi-FI" smtClean="0"/>
              <a:t>Russian or Extensive management scenario consisted of one milder thinning and longer rotation time compared to Finnish scenario. Gradual fellings were simulated at the end of rotation to imitate the real-world situation in the forest area.</a:t>
            </a:r>
          </a:p>
          <a:p>
            <a:r>
              <a:rPr lang="fi-FI" smtClean="0"/>
              <a:t>Also final felling option was studied with more limited data.</a:t>
            </a:r>
          </a:p>
        </p:txBody>
      </p:sp>
      <p:sp>
        <p:nvSpPr>
          <p:cNvPr id="4" name="Slide Number Placeholder 3"/>
          <p:cNvSpPr>
            <a:spLocks noGrp="1"/>
          </p:cNvSpPr>
          <p:nvPr>
            <p:ph type="sldNum" sz="quarter" idx="5"/>
          </p:nvPr>
        </p:nvSpPr>
        <p:spPr/>
        <p:txBody>
          <a:bodyPr/>
          <a:lstStyle/>
          <a:p>
            <a:pPr>
              <a:defRPr/>
            </a:pPr>
            <a:fld id="{88FCB2CF-433A-4C70-965C-B28A12FE2E08}" type="slidenum">
              <a:rPr lang="fi-FI" smtClean="0"/>
              <a:pPr>
                <a:defRPr/>
              </a:pPr>
              <a:t>22</a:t>
            </a:fld>
            <a:endParaRPr lang="fi-FI"/>
          </a:p>
        </p:txBody>
      </p:sp>
    </p:spTree>
    <p:extLst>
      <p:ext uri="{BB962C8B-B14F-4D97-AF65-F5344CB8AC3E}">
        <p14:creationId xmlns:p14="http://schemas.microsoft.com/office/powerpoint/2010/main" val="103682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Final fellings instead of gradual fellings result in 12 % higher rotation income compared to gradual fellings, but 29 % lower income compared to the intensive forest management. </a:t>
            </a:r>
          </a:p>
          <a:p>
            <a:r>
              <a:rPr lang="en-US" smtClean="0"/>
              <a:t>Proportions remain roughly the same whether the Finnish or the Russian prices are used.</a:t>
            </a:r>
            <a:endParaRPr lang="fi-FI" smtClean="0"/>
          </a:p>
        </p:txBody>
      </p:sp>
      <p:sp>
        <p:nvSpPr>
          <p:cNvPr id="4" name="Slide Number Placeholder 3"/>
          <p:cNvSpPr>
            <a:spLocks noGrp="1"/>
          </p:cNvSpPr>
          <p:nvPr>
            <p:ph type="sldNum" sz="quarter" idx="5"/>
          </p:nvPr>
        </p:nvSpPr>
        <p:spPr/>
        <p:txBody>
          <a:bodyPr/>
          <a:lstStyle/>
          <a:p>
            <a:pPr>
              <a:defRPr/>
            </a:pPr>
            <a:fld id="{CF80229C-8E7D-404A-9C03-2346F1B2106E}" type="slidenum">
              <a:rPr lang="fi-FI" smtClean="0"/>
              <a:pPr>
                <a:defRPr/>
              </a:pPr>
              <a:t>23</a:t>
            </a:fld>
            <a:endParaRPr lang="fi-FI"/>
          </a:p>
        </p:txBody>
      </p:sp>
    </p:spTree>
    <p:extLst>
      <p:ext uri="{BB962C8B-B14F-4D97-AF65-F5344CB8AC3E}">
        <p14:creationId xmlns:p14="http://schemas.microsoft.com/office/powerpoint/2010/main" val="1004770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LUKE - Title Slide 3">
    <p:spTree>
      <p:nvGrpSpPr>
        <p:cNvPr id="1" name=""/>
        <p:cNvGrpSpPr/>
        <p:nvPr/>
      </p:nvGrpSpPr>
      <p:grpSpPr>
        <a:xfrm>
          <a:off x="0" y="0"/>
          <a:ext cx="0" cy="0"/>
          <a:chOff x="0" y="0"/>
          <a:chExt cx="0" cy="0"/>
        </a:xfrm>
      </p:grpSpPr>
      <p:sp>
        <p:nvSpPr>
          <p:cNvPr id="21"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rgbClr val="FFFFFF"/>
                </a:solidFill>
                <a:latin typeface="Arial"/>
                <a:ea typeface="+mn-ea"/>
                <a:cs typeface="Arial"/>
              </a:defRPr>
            </a:lvl1pPr>
          </a:lstStyle>
          <a:p>
            <a:pPr>
              <a:defRPr/>
            </a:pPr>
            <a:fld id="{E1797392-CB8F-D94C-93BD-D41FDF9A981B}" type="slidenum">
              <a:rPr lang="en-US" smtClean="0"/>
              <a:pPr>
                <a:defRPr/>
              </a:pPr>
              <a:t>‹#›</a:t>
            </a:fld>
            <a:endParaRPr lang="en-US" dirty="0"/>
          </a:p>
        </p:txBody>
      </p:sp>
      <p:sp>
        <p:nvSpPr>
          <p:cNvPr id="19" name="Date Placeholder 3"/>
          <p:cNvSpPr>
            <a:spLocks noGrp="1"/>
          </p:cNvSpPr>
          <p:nvPr>
            <p:ph type="dt" sz="half" idx="2"/>
          </p:nvPr>
        </p:nvSpPr>
        <p:spPr>
          <a:xfrm>
            <a:off x="4298950" y="6375400"/>
            <a:ext cx="1401763" cy="273050"/>
          </a:xfrm>
          <a:prstGeom prst="rect">
            <a:avLst/>
          </a:prstGeom>
        </p:spPr>
        <p:txBody>
          <a:bodyPr vert="horz" lIns="91440" tIns="45720" rIns="91440" bIns="45720" rtlCol="0" anchor="b"/>
          <a:lstStyle>
            <a:lvl1pPr algn="l" fontAlgn="auto">
              <a:spcBef>
                <a:spcPts val="0"/>
              </a:spcBef>
              <a:spcAft>
                <a:spcPts val="0"/>
              </a:spcAft>
              <a:defRPr sz="1000" dirty="0">
                <a:solidFill>
                  <a:srgbClr val="FFFFFF"/>
                </a:solidFill>
                <a:latin typeface="Arial"/>
                <a:ea typeface="+mn-ea"/>
                <a:cs typeface="Arial"/>
              </a:defRPr>
            </a:lvl1pPr>
          </a:lstStyle>
          <a:p>
            <a:pPr>
              <a:defRPr/>
            </a:pPr>
            <a:fld id="{7B16B2BE-0DFC-47FF-969F-7380D2CB13D2}" type="datetime1">
              <a:rPr lang="fi-FI" smtClean="0"/>
              <a:t>29.9.2015</a:t>
            </a:fld>
            <a:endParaRPr lang="en-US" dirty="0"/>
          </a:p>
        </p:txBody>
      </p:sp>
      <p:sp>
        <p:nvSpPr>
          <p:cNvPr id="20"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rgbClr val="FFFFFF"/>
                </a:solidFill>
                <a:latin typeface="Arial"/>
                <a:ea typeface="+mn-ea"/>
                <a:cs typeface="Arial"/>
              </a:defRPr>
            </a:lvl1pPr>
          </a:lstStyle>
          <a:p>
            <a:pPr>
              <a:defRPr/>
            </a:pPr>
            <a:endParaRPr lang="en-US" dirty="0"/>
          </a:p>
        </p:txBody>
      </p:sp>
      <p:pic>
        <p:nvPicPr>
          <p:cNvPr id="2" name="Picture 1" descr="LUKE_kupla_orang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accent3"/>
                </a:solidFill>
                <a:effectLst/>
              </a:defRPr>
            </a:lvl1pPr>
          </a:lstStyle>
          <a:p>
            <a:pPr lvl="0"/>
            <a:r>
              <a:rPr lang="en-US" smtClean="0"/>
              <a:t>Click to edit Master subtitle style</a:t>
            </a:r>
            <a:endParaRPr lang="en-US" dirty="0"/>
          </a:p>
        </p:txBody>
      </p:sp>
      <p:sp>
        <p:nvSpPr>
          <p:cNvPr id="12" name="Title 1"/>
          <p:cNvSpPr>
            <a:spLocks noGrp="1"/>
          </p:cNvSpPr>
          <p:nvPr>
            <p:ph type="ctrTitle"/>
          </p:nvPr>
        </p:nvSpPr>
        <p:spPr>
          <a:xfrm>
            <a:off x="471982" y="845027"/>
            <a:ext cx="6427326" cy="1878718"/>
          </a:xfrm>
          <a:ln>
            <a:noFill/>
          </a:ln>
        </p:spPr>
        <p:txBody>
          <a:bodyPr rtlCol="0" anchor="ctr" anchorCtr="0">
            <a:normAutofit/>
          </a:bodyPr>
          <a:lstStyle>
            <a:lvl1pPr>
              <a:defRPr lang="en-US" sz="3800" dirty="0">
                <a:solidFill>
                  <a:srgbClr val="00B5E2"/>
                </a:solidFill>
                <a:effectLst/>
                <a:ea typeface="+mn-ea"/>
              </a:defRPr>
            </a:lvl1pPr>
          </a:lstStyle>
          <a:p>
            <a:pPr lvl="0"/>
            <a:r>
              <a:rPr lang="en-US" noProof="0" smtClean="0"/>
              <a:t>Click to edit Master title style</a:t>
            </a:r>
            <a:endParaRPr lang="en-GB" noProof="0" dirty="0"/>
          </a:p>
        </p:txBody>
      </p:sp>
      <p:sp>
        <p:nvSpPr>
          <p:cNvPr id="10" name="Tekstikehys 9"/>
          <p:cNvSpPr txBox="1"/>
          <p:nvPr userDrawn="1"/>
        </p:nvSpPr>
        <p:spPr>
          <a:xfrm>
            <a:off x="5222789" y="6375400"/>
            <a:ext cx="2365461" cy="246221"/>
          </a:xfrm>
          <a:prstGeom prst="rect">
            <a:avLst/>
          </a:prstGeom>
          <a:noFill/>
        </p:spPr>
        <p:txBody>
          <a:bodyPr wrap="square" rtlCol="0">
            <a:spAutoFit/>
          </a:bodyPr>
          <a:lstStyle/>
          <a:p>
            <a:r>
              <a:rPr lang="fi-FI" sz="1000" dirty="0" smtClean="0">
                <a:solidFill>
                  <a:schemeClr val="bg1"/>
                </a:solidFill>
              </a:rPr>
              <a:t>© Natural Resources</a:t>
            </a:r>
            <a:r>
              <a:rPr lang="fi-FI" sz="1000" baseline="0" dirty="0" smtClean="0">
                <a:solidFill>
                  <a:schemeClr val="bg1"/>
                </a:solidFill>
              </a:rPr>
              <a:t> Institute Finland</a:t>
            </a:r>
            <a:endParaRPr lang="fi-FI" sz="1000" dirty="0">
              <a:solidFill>
                <a:schemeClr val="bg1"/>
              </a:solidFill>
            </a:endParaRP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8578" y="5652000"/>
            <a:ext cx="1224000" cy="1095523"/>
          </a:xfrm>
          <a:prstGeom prst="rect">
            <a:avLst/>
          </a:prstGeom>
        </p:spPr>
      </p:pic>
    </p:spTree>
    <p:extLst>
      <p:ext uri="{BB962C8B-B14F-4D97-AF65-F5344CB8AC3E}">
        <p14:creationId xmlns:p14="http://schemas.microsoft.com/office/powerpoint/2010/main" val="280075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LUKE - Title Slide 3">
    <p:spTree>
      <p:nvGrpSpPr>
        <p:cNvPr id="1" name=""/>
        <p:cNvGrpSpPr/>
        <p:nvPr/>
      </p:nvGrpSpPr>
      <p:grpSpPr>
        <a:xfrm>
          <a:off x="0" y="0"/>
          <a:ext cx="0" cy="0"/>
          <a:chOff x="0" y="0"/>
          <a:chExt cx="0" cy="0"/>
        </a:xfrm>
      </p:grpSpPr>
      <p:sp>
        <p:nvSpPr>
          <p:cNvPr id="21"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rgbClr val="FFFFFF"/>
                </a:solidFill>
                <a:latin typeface="Arial"/>
                <a:ea typeface="+mn-ea"/>
                <a:cs typeface="Arial"/>
              </a:defRPr>
            </a:lvl1pPr>
          </a:lstStyle>
          <a:p>
            <a:pPr>
              <a:defRPr/>
            </a:pPr>
            <a:fld id="{E1797392-CB8F-D94C-93BD-D41FDF9A981B}" type="slidenum">
              <a:rPr lang="en-US" smtClean="0"/>
              <a:pPr>
                <a:defRPr/>
              </a:pPr>
              <a:t>‹#›</a:t>
            </a:fld>
            <a:endParaRPr lang="en-US" dirty="0"/>
          </a:p>
        </p:txBody>
      </p:sp>
      <p:sp>
        <p:nvSpPr>
          <p:cNvPr id="19" name="Date Placeholder 3"/>
          <p:cNvSpPr>
            <a:spLocks noGrp="1"/>
          </p:cNvSpPr>
          <p:nvPr>
            <p:ph type="dt" sz="half" idx="2"/>
          </p:nvPr>
        </p:nvSpPr>
        <p:spPr>
          <a:xfrm>
            <a:off x="4298950" y="6375400"/>
            <a:ext cx="1401763" cy="273050"/>
          </a:xfrm>
          <a:prstGeom prst="rect">
            <a:avLst/>
          </a:prstGeom>
        </p:spPr>
        <p:txBody>
          <a:bodyPr vert="horz" lIns="91440" tIns="45720" rIns="91440" bIns="45720" rtlCol="0" anchor="b"/>
          <a:lstStyle>
            <a:lvl1pPr algn="l" fontAlgn="auto">
              <a:spcBef>
                <a:spcPts val="0"/>
              </a:spcBef>
              <a:spcAft>
                <a:spcPts val="0"/>
              </a:spcAft>
              <a:defRPr sz="1000" dirty="0">
                <a:solidFill>
                  <a:srgbClr val="FFFFFF"/>
                </a:solidFill>
                <a:latin typeface="Arial"/>
                <a:ea typeface="+mn-ea"/>
                <a:cs typeface="Arial"/>
              </a:defRPr>
            </a:lvl1pPr>
          </a:lstStyle>
          <a:p>
            <a:pPr>
              <a:defRPr/>
            </a:pPr>
            <a:fld id="{F8E2FF79-BE21-4006-BDD0-F3CF7FBDCDE7}" type="datetime1">
              <a:rPr lang="fi-FI" smtClean="0"/>
              <a:t>29.9.2015</a:t>
            </a:fld>
            <a:endParaRPr lang="en-US"/>
          </a:p>
        </p:txBody>
      </p:sp>
      <p:sp>
        <p:nvSpPr>
          <p:cNvPr id="20"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rgbClr val="FFFFFF"/>
                </a:solidFill>
                <a:latin typeface="Arial"/>
                <a:ea typeface="+mn-ea"/>
                <a:cs typeface="Arial"/>
              </a:defRPr>
            </a:lvl1pPr>
          </a:lstStyle>
          <a:p>
            <a:pPr>
              <a:defRPr/>
            </a:pP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3604"/>
            <a:ext cx="7526736" cy="6850791"/>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604"/>
            <a:ext cx="9144000" cy="6858000"/>
          </a:xfrm>
          <a:prstGeom prst="rect">
            <a:avLst/>
          </a:prstGeom>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bg1"/>
                </a:solidFill>
                <a:effectLst/>
              </a:defRPr>
            </a:lvl1pPr>
          </a:lstStyle>
          <a:p>
            <a:pPr lvl="0"/>
            <a:r>
              <a:rPr lang="en-US" noProof="0" smtClean="0"/>
              <a:t>Click to edit Master subtitle style</a:t>
            </a:r>
            <a:endParaRPr lang="en-GB" noProof="0" dirty="0"/>
          </a:p>
        </p:txBody>
      </p:sp>
      <p:sp>
        <p:nvSpPr>
          <p:cNvPr id="12" name="Title 1"/>
          <p:cNvSpPr>
            <a:spLocks noGrp="1"/>
          </p:cNvSpPr>
          <p:nvPr>
            <p:ph type="ctrTitle"/>
          </p:nvPr>
        </p:nvSpPr>
        <p:spPr>
          <a:xfrm>
            <a:off x="471982" y="845027"/>
            <a:ext cx="6427326" cy="1878718"/>
          </a:xfrm>
          <a:ln>
            <a:noFill/>
          </a:ln>
        </p:spPr>
        <p:txBody>
          <a:bodyPr rtlCol="0" anchor="ctr" anchorCtr="0">
            <a:normAutofit/>
          </a:bodyPr>
          <a:lstStyle>
            <a:lvl1pPr>
              <a:defRPr lang="en-US" sz="3800" dirty="0">
                <a:solidFill>
                  <a:schemeClr val="bg1"/>
                </a:solidFill>
                <a:effectLst/>
                <a:ea typeface="+mn-ea"/>
              </a:defRPr>
            </a:lvl1pPr>
          </a:lstStyle>
          <a:p>
            <a:pPr lvl="0"/>
            <a:r>
              <a:rPr lang="en-US" noProof="0" smtClean="0"/>
              <a:t>Click to edit Master title style</a:t>
            </a:r>
            <a:endParaRPr lang="en-GB" noProof="0" dirty="0"/>
          </a:p>
        </p:txBody>
      </p:sp>
      <p:sp>
        <p:nvSpPr>
          <p:cNvPr id="13" name="Tekstikehys 9"/>
          <p:cNvSpPr txBox="1"/>
          <p:nvPr userDrawn="1"/>
        </p:nvSpPr>
        <p:spPr>
          <a:xfrm>
            <a:off x="5222789" y="6375400"/>
            <a:ext cx="2365462" cy="272758"/>
          </a:xfrm>
          <a:prstGeom prst="rect">
            <a:avLst/>
          </a:prstGeom>
          <a:noFill/>
        </p:spPr>
        <p:txBody>
          <a:bodyPr wrap="square" tIns="72000" rtlCol="0">
            <a:spAutoFit/>
          </a:bodyPr>
          <a:lstStyle/>
          <a:p>
            <a:r>
              <a:rPr lang="fi-FI" sz="1000" dirty="0" smtClean="0">
                <a:solidFill>
                  <a:schemeClr val="tx1">
                    <a:lumMod val="60000"/>
                    <a:lumOff val="40000"/>
                  </a:schemeClr>
                </a:solidFill>
              </a:rPr>
              <a:t>© Natural Resources</a:t>
            </a:r>
            <a:r>
              <a:rPr lang="fi-FI" sz="1000" baseline="0" dirty="0" smtClean="0">
                <a:solidFill>
                  <a:schemeClr val="tx1">
                    <a:lumMod val="60000"/>
                    <a:lumOff val="40000"/>
                  </a:schemeClr>
                </a:solidFill>
              </a:rPr>
              <a:t> Institute Finland</a:t>
            </a:r>
            <a:endParaRPr lang="fi-FI" sz="1000" dirty="0">
              <a:solidFill>
                <a:schemeClr val="tx1">
                  <a:lumMod val="60000"/>
                  <a:lumOff val="40000"/>
                </a:schemeClr>
              </a:solidFill>
            </a:endParaRPr>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89600" y="5652000"/>
            <a:ext cx="1224000" cy="1095521"/>
          </a:xfrm>
          <a:prstGeom prst="rect">
            <a:avLst/>
          </a:prstGeom>
        </p:spPr>
      </p:pic>
    </p:spTree>
    <p:extLst>
      <p:ext uri="{BB962C8B-B14F-4D97-AF65-F5344CB8AC3E}">
        <p14:creationId xmlns:p14="http://schemas.microsoft.com/office/powerpoint/2010/main" val="274186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LUKE - Title Slide 3">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9" y="0"/>
            <a:ext cx="9139941" cy="6857999"/>
          </a:xfrm>
          <a:prstGeom prst="rect">
            <a:avLst/>
          </a:prstGeom>
        </p:spPr>
      </p:pic>
      <p:sp>
        <p:nvSpPr>
          <p:cNvPr id="21"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chemeClr val="tx1">
                    <a:tint val="75000"/>
                  </a:schemeClr>
                </a:solidFill>
                <a:latin typeface="Arial"/>
                <a:ea typeface="+mn-ea"/>
                <a:cs typeface="Arial"/>
              </a:defRPr>
            </a:lvl1pPr>
          </a:lstStyle>
          <a:p>
            <a:pPr>
              <a:defRPr/>
            </a:pPr>
            <a:fld id="{E1797392-CB8F-D94C-93BD-D41FDF9A981B}" type="slidenum">
              <a:rPr lang="en-US"/>
              <a:pPr>
                <a:defRPr/>
              </a:pPr>
              <a:t>‹#›</a:t>
            </a:fld>
            <a:endParaRPr lang="en-US" dirty="0"/>
          </a:p>
        </p:txBody>
      </p:sp>
      <p:sp>
        <p:nvSpPr>
          <p:cNvPr id="19" name="Date Placeholder 3"/>
          <p:cNvSpPr>
            <a:spLocks noGrp="1"/>
          </p:cNvSpPr>
          <p:nvPr>
            <p:ph type="dt" sz="half" idx="2"/>
          </p:nvPr>
        </p:nvSpPr>
        <p:spPr>
          <a:xfrm>
            <a:off x="4238625" y="6375400"/>
            <a:ext cx="926500" cy="273050"/>
          </a:xfrm>
          <a:prstGeom prst="rect">
            <a:avLst/>
          </a:prstGeom>
        </p:spPr>
        <p:txBody>
          <a:bodyPr vert="horz" lIns="91440" tIns="45720" rIns="91440" bIns="45720" rtlCol="0" anchor="b"/>
          <a:lstStyle>
            <a:lvl1pPr algn="l" fontAlgn="auto">
              <a:spcBef>
                <a:spcPts val="0"/>
              </a:spcBef>
              <a:spcAft>
                <a:spcPts val="0"/>
              </a:spcAft>
              <a:defRPr sz="1000" dirty="0">
                <a:solidFill>
                  <a:schemeClr val="tx1">
                    <a:tint val="75000"/>
                  </a:schemeClr>
                </a:solidFill>
                <a:latin typeface="Arial"/>
                <a:ea typeface="+mn-ea"/>
                <a:cs typeface="Arial"/>
              </a:defRPr>
            </a:lvl1pPr>
          </a:lstStyle>
          <a:p>
            <a:pPr>
              <a:defRPr/>
            </a:pPr>
            <a:fld id="{4BE958A2-587A-4DC6-AE7D-AAD1FB0F74B1}" type="datetime1">
              <a:rPr lang="fi-FI" smtClean="0"/>
              <a:t>29.9.2015</a:t>
            </a:fld>
            <a:endParaRPr lang="en-US" dirty="0"/>
          </a:p>
        </p:txBody>
      </p:sp>
      <p:sp>
        <p:nvSpPr>
          <p:cNvPr id="20"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chemeClr val="tx1">
                    <a:tint val="75000"/>
                  </a:schemeClr>
                </a:solidFill>
                <a:latin typeface="Arial"/>
                <a:ea typeface="+mn-ea"/>
                <a:cs typeface="Arial"/>
              </a:defRPr>
            </a:lvl1pPr>
          </a:lstStyle>
          <a:p>
            <a:pPr>
              <a:defRPr/>
            </a:pPr>
            <a:endParaRPr lang="en-US" dirty="0"/>
          </a:p>
        </p:txBody>
      </p:sp>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accent6"/>
                </a:solidFill>
                <a:effectLst/>
              </a:defRPr>
            </a:lvl1pPr>
          </a:lstStyle>
          <a:p>
            <a:pPr lvl="0"/>
            <a:r>
              <a:rPr lang="en-US" noProof="0" smtClean="0"/>
              <a:t>Click to edit Master subtitle style</a:t>
            </a:r>
            <a:endParaRPr lang="en-GB" noProof="0" dirty="0"/>
          </a:p>
        </p:txBody>
      </p:sp>
      <p:sp>
        <p:nvSpPr>
          <p:cNvPr id="12" name="Title 1"/>
          <p:cNvSpPr>
            <a:spLocks noGrp="1"/>
          </p:cNvSpPr>
          <p:nvPr>
            <p:ph type="ctrTitle"/>
          </p:nvPr>
        </p:nvSpPr>
        <p:spPr>
          <a:xfrm>
            <a:off x="471982" y="845027"/>
            <a:ext cx="6427326" cy="1878718"/>
          </a:xfrm>
          <a:ln>
            <a:noFill/>
          </a:ln>
        </p:spPr>
        <p:txBody>
          <a:bodyPr rtlCol="0">
            <a:normAutofit/>
          </a:bodyPr>
          <a:lstStyle>
            <a:lvl1pPr>
              <a:defRPr lang="en-US" sz="3800" dirty="0">
                <a:solidFill>
                  <a:schemeClr val="accent1"/>
                </a:solidFill>
                <a:effectLst/>
                <a:ea typeface="+mn-ea"/>
              </a:defRPr>
            </a:lvl1pPr>
          </a:lstStyle>
          <a:p>
            <a:pPr lvl="0"/>
            <a:r>
              <a:rPr lang="en-US" noProof="0" smtClean="0"/>
              <a:t>Click to edit Master title style</a:t>
            </a:r>
            <a:endParaRPr lang="en-GB" noProof="0" dirty="0"/>
          </a:p>
        </p:txBody>
      </p:sp>
      <p:sp>
        <p:nvSpPr>
          <p:cNvPr id="10" name="Tekstikehys 9"/>
          <p:cNvSpPr txBox="1"/>
          <p:nvPr userDrawn="1"/>
        </p:nvSpPr>
        <p:spPr>
          <a:xfrm>
            <a:off x="5222789" y="6375400"/>
            <a:ext cx="2365462" cy="272758"/>
          </a:xfrm>
          <a:prstGeom prst="rect">
            <a:avLst/>
          </a:prstGeom>
          <a:noFill/>
        </p:spPr>
        <p:txBody>
          <a:bodyPr wrap="square" tIns="72000" rtlCol="0">
            <a:spAutoFit/>
          </a:bodyPr>
          <a:lstStyle/>
          <a:p>
            <a:r>
              <a:rPr lang="fi-FI" sz="1000" dirty="0" smtClean="0">
                <a:solidFill>
                  <a:schemeClr val="tx1">
                    <a:lumMod val="60000"/>
                    <a:lumOff val="40000"/>
                  </a:schemeClr>
                </a:solidFill>
              </a:rPr>
              <a:t>© Natural Resources</a:t>
            </a:r>
            <a:r>
              <a:rPr lang="fi-FI" sz="1000" baseline="0" dirty="0" smtClean="0">
                <a:solidFill>
                  <a:schemeClr val="tx1">
                    <a:lumMod val="60000"/>
                    <a:lumOff val="40000"/>
                  </a:schemeClr>
                </a:solidFill>
              </a:rPr>
              <a:t> Institute Finland</a:t>
            </a:r>
            <a:endParaRPr lang="fi-FI" sz="1000" dirty="0">
              <a:solidFill>
                <a:schemeClr val="tx1">
                  <a:lumMod val="60000"/>
                  <a:lumOff val="40000"/>
                </a:schemeClr>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9600" y="5652000"/>
            <a:ext cx="1224000" cy="1095521"/>
          </a:xfrm>
          <a:prstGeom prst="rect">
            <a:avLst/>
          </a:prstGeom>
        </p:spPr>
      </p:pic>
    </p:spTree>
    <p:extLst>
      <p:ext uri="{BB962C8B-B14F-4D97-AF65-F5344CB8AC3E}">
        <p14:creationId xmlns:p14="http://schemas.microsoft.com/office/powerpoint/2010/main" val="2660596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UKE - Section Header">
    <p:spTree>
      <p:nvGrpSpPr>
        <p:cNvPr id="1" name=""/>
        <p:cNvGrpSpPr/>
        <p:nvPr/>
      </p:nvGrpSpPr>
      <p:grpSpPr>
        <a:xfrm>
          <a:off x="0" y="0"/>
          <a:ext cx="0" cy="0"/>
          <a:chOff x="0" y="0"/>
          <a:chExt cx="0" cy="0"/>
        </a:xfrm>
      </p:grpSpPr>
      <p:sp>
        <p:nvSpPr>
          <p:cNvPr id="7" name="Rectangle 6"/>
          <p:cNvSpPr/>
          <p:nvPr/>
        </p:nvSpPr>
        <p:spPr>
          <a:xfrm>
            <a:off x="342900" y="6216650"/>
            <a:ext cx="685800" cy="641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a:spLocks noGrp="1"/>
          </p:cNvSpPr>
          <p:nvPr>
            <p:ph type="title"/>
          </p:nvPr>
        </p:nvSpPr>
        <p:spPr>
          <a:xfrm>
            <a:off x="685800" y="4224554"/>
            <a:ext cx="7608825" cy="1557394"/>
          </a:xfrm>
        </p:spPr>
        <p:txBody>
          <a:bodyPr anchor="t">
            <a:noAutofit/>
          </a:bodyPr>
          <a:lstStyle>
            <a:lvl1pPr>
              <a:defRPr sz="3500"/>
            </a:lvl1pPr>
          </a:lstStyle>
          <a:p>
            <a:r>
              <a:rPr lang="en-US" noProof="0" smtClean="0"/>
              <a:t>Click to edit Master title style</a:t>
            </a:r>
            <a:endParaRPr lang="en-GB" noProof="0" dirty="0"/>
          </a:p>
        </p:txBody>
      </p:sp>
      <p:sp>
        <p:nvSpPr>
          <p:cNvPr id="6" name="Text Placeholder 14"/>
          <p:cNvSpPr>
            <a:spLocks noGrp="1"/>
          </p:cNvSpPr>
          <p:nvPr>
            <p:ph type="body" sz="quarter" idx="11"/>
          </p:nvPr>
        </p:nvSpPr>
        <p:spPr>
          <a:xfrm>
            <a:off x="685800" y="6278880"/>
            <a:ext cx="6400800" cy="334889"/>
          </a:xfrm>
          <a:ln>
            <a:noFill/>
          </a:ln>
        </p:spPr>
        <p:txBody>
          <a:bodyPr anchor="b">
            <a:noAutofit/>
          </a:bodyPr>
          <a:lstStyle>
            <a:lvl1pPr marL="0" indent="0">
              <a:buNone/>
              <a:defRPr lang="en-US" sz="1400" kern="1200" dirty="0">
                <a:solidFill>
                  <a:schemeClr val="tx1"/>
                </a:solidFill>
                <a:latin typeface="Arial"/>
                <a:ea typeface="+mn-ea"/>
                <a:cs typeface="Arial"/>
              </a:defRPr>
            </a:lvl1pPr>
          </a:lstStyle>
          <a:p>
            <a:pPr lvl="0"/>
            <a:r>
              <a:rPr lang="en-US" noProof="0" smtClean="0"/>
              <a:t>Click to edit Master text styles</a:t>
            </a:r>
          </a:p>
        </p:txBody>
      </p:sp>
      <p:sp>
        <p:nvSpPr>
          <p:cNvPr id="8" name="Subtitle 2"/>
          <p:cNvSpPr>
            <a:spLocks noGrp="1"/>
          </p:cNvSpPr>
          <p:nvPr>
            <p:ph type="subTitle" idx="1"/>
          </p:nvPr>
        </p:nvSpPr>
        <p:spPr>
          <a:xfrm>
            <a:off x="685800" y="3193100"/>
            <a:ext cx="6400800" cy="849703"/>
          </a:xfrm>
        </p:spPr>
        <p:txBody>
          <a:bodyPr anchor="b">
            <a:no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dirty="0"/>
          </a:p>
        </p:txBody>
      </p:sp>
    </p:spTree>
    <p:extLst>
      <p:ext uri="{BB962C8B-B14F-4D97-AF65-F5344CB8AC3E}">
        <p14:creationId xmlns:p14="http://schemas.microsoft.com/office/powerpoint/2010/main" val="2790102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LUK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Slide Number Placeholder 6"/>
          <p:cNvSpPr>
            <a:spLocks noGrp="1"/>
          </p:cNvSpPr>
          <p:nvPr>
            <p:ph type="sldNum" sz="quarter" idx="10"/>
          </p:nvPr>
        </p:nvSpPr>
        <p:spPr>
          <a:xfrm>
            <a:off x="720725" y="6375400"/>
            <a:ext cx="447675" cy="273050"/>
          </a:xfrm>
        </p:spPr>
        <p:txBody>
          <a:bodyPr/>
          <a:lstStyle>
            <a:lvl1pPr algn="l">
              <a:defRPr sz="1000" b="1" smtClean="0">
                <a:solidFill>
                  <a:schemeClr val="tx1">
                    <a:tint val="75000"/>
                  </a:schemeClr>
                </a:solidFill>
                <a:latin typeface="Arial"/>
                <a:cs typeface="Arial"/>
              </a:defRPr>
            </a:lvl1pPr>
          </a:lstStyle>
          <a:p>
            <a:pPr>
              <a:defRPr/>
            </a:pPr>
            <a:fld id="{C5D265EE-EC13-2D46-8C01-7EA833CC3C84}" type="slidenum">
              <a:rPr lang="en-US"/>
              <a:pPr>
                <a:defRPr/>
              </a:pPr>
              <a:t>‹#›</a:t>
            </a:fld>
            <a:endParaRPr lang="en-US" dirty="0"/>
          </a:p>
        </p:txBody>
      </p:sp>
      <p:sp>
        <p:nvSpPr>
          <p:cNvPr id="5" name="Date Placeholder 3"/>
          <p:cNvSpPr>
            <a:spLocks noGrp="1"/>
          </p:cNvSpPr>
          <p:nvPr>
            <p:ph type="dt" sz="half" idx="11"/>
          </p:nvPr>
        </p:nvSpPr>
        <p:spPr/>
        <p:txBody>
          <a:bodyPr/>
          <a:lstStyle>
            <a:lvl1pPr algn="l">
              <a:defRPr sz="1000" dirty="0">
                <a:solidFill>
                  <a:schemeClr val="tx1">
                    <a:tint val="75000"/>
                  </a:schemeClr>
                </a:solidFill>
                <a:latin typeface="Arial"/>
                <a:cs typeface="Arial"/>
              </a:defRPr>
            </a:lvl1pPr>
          </a:lstStyle>
          <a:p>
            <a:pPr>
              <a:defRPr/>
            </a:pPr>
            <a:fld id="{A38C7A60-309C-403B-8423-B42696A1DDAF}" type="datetime1">
              <a:rPr lang="fi-FI" smtClean="0"/>
              <a:t>29.9.2015</a:t>
            </a:fld>
            <a:endParaRPr lang="en-US"/>
          </a:p>
        </p:txBody>
      </p:sp>
      <p:sp>
        <p:nvSpPr>
          <p:cNvPr id="6" name="Footer Placeholder 4"/>
          <p:cNvSpPr>
            <a:spLocks noGrp="1"/>
          </p:cNvSpPr>
          <p:nvPr>
            <p:ph type="ftr" sz="quarter" idx="12"/>
          </p:nvPr>
        </p:nvSpPr>
        <p:spPr/>
        <p:txBody>
          <a:bodyPr/>
          <a:lstStyle>
            <a:lvl1pPr algn="l">
              <a:defRPr sz="1000" smtClean="0">
                <a:solidFill>
                  <a:schemeClr val="tx1">
                    <a:tint val="75000"/>
                  </a:schemeClr>
                </a:solidFill>
                <a:latin typeface="Arial"/>
                <a:cs typeface="Arial"/>
              </a:defRPr>
            </a:lvl1pPr>
          </a:lstStyle>
          <a:p>
            <a:pPr>
              <a:defRPr/>
            </a:pPr>
            <a:endParaRPr lang="en-US" dirty="0"/>
          </a:p>
        </p:txBody>
      </p:sp>
    </p:spTree>
    <p:extLst>
      <p:ext uri="{BB962C8B-B14F-4D97-AF65-F5344CB8AC3E}">
        <p14:creationId xmlns:p14="http://schemas.microsoft.com/office/powerpoint/2010/main" val="2119523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LUK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noProof="0" smtClean="0"/>
              <a:t>Click to edit Master title style</a:t>
            </a:r>
            <a:endParaRPr lang="en-GB" noProof="0" dirty="0"/>
          </a:p>
        </p:txBody>
      </p:sp>
      <p:sp>
        <p:nvSpPr>
          <p:cNvPr id="3" name="Content Placeholder 2"/>
          <p:cNvSpPr>
            <a:spLocks noGrp="1"/>
          </p:cNvSpPr>
          <p:nvPr>
            <p:ph sz="half" idx="1"/>
          </p:nvPr>
        </p:nvSpPr>
        <p:spPr>
          <a:xfrm>
            <a:off x="720000" y="1955945"/>
            <a:ext cx="3775800" cy="4101124"/>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Content Placeholder 3"/>
          <p:cNvSpPr>
            <a:spLocks noGrp="1"/>
          </p:cNvSpPr>
          <p:nvPr>
            <p:ph sz="half" idx="2"/>
          </p:nvPr>
        </p:nvSpPr>
        <p:spPr>
          <a:xfrm>
            <a:off x="4648200" y="1955945"/>
            <a:ext cx="3615946" cy="4101124"/>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6"/>
          <p:cNvSpPr>
            <a:spLocks noGrp="1"/>
          </p:cNvSpPr>
          <p:nvPr>
            <p:ph type="sldNum" sz="quarter" idx="10"/>
          </p:nvPr>
        </p:nvSpPr>
        <p:spPr>
          <a:xfrm>
            <a:off x="720725" y="6375400"/>
            <a:ext cx="447675" cy="273050"/>
          </a:xfrm>
        </p:spPr>
        <p:txBody>
          <a:bodyPr/>
          <a:lstStyle>
            <a:lvl1pPr algn="l">
              <a:defRPr sz="1000" b="1" smtClean="0">
                <a:solidFill>
                  <a:schemeClr val="tx1">
                    <a:tint val="75000"/>
                  </a:schemeClr>
                </a:solidFill>
                <a:latin typeface="Arial"/>
                <a:cs typeface="Arial"/>
              </a:defRPr>
            </a:lvl1pPr>
          </a:lstStyle>
          <a:p>
            <a:pPr>
              <a:defRPr/>
            </a:pPr>
            <a:fld id="{0CD17BD1-DF15-EF4F-B56B-946E480F0823}" type="slidenum">
              <a:rPr lang="en-US"/>
              <a:pPr>
                <a:defRPr/>
              </a:pPr>
              <a:t>‹#›</a:t>
            </a:fld>
            <a:endParaRPr lang="en-US" dirty="0"/>
          </a:p>
        </p:txBody>
      </p:sp>
      <p:sp>
        <p:nvSpPr>
          <p:cNvPr id="6" name="Date Placeholder 3"/>
          <p:cNvSpPr>
            <a:spLocks noGrp="1"/>
          </p:cNvSpPr>
          <p:nvPr>
            <p:ph type="dt" sz="half" idx="11"/>
          </p:nvPr>
        </p:nvSpPr>
        <p:spPr/>
        <p:txBody>
          <a:bodyPr/>
          <a:lstStyle>
            <a:lvl1pPr algn="l">
              <a:defRPr sz="1000" dirty="0">
                <a:solidFill>
                  <a:schemeClr val="tx1">
                    <a:tint val="75000"/>
                  </a:schemeClr>
                </a:solidFill>
                <a:latin typeface="Arial"/>
                <a:cs typeface="Arial"/>
              </a:defRPr>
            </a:lvl1pPr>
          </a:lstStyle>
          <a:p>
            <a:pPr>
              <a:defRPr/>
            </a:pPr>
            <a:fld id="{05DC6953-3FDF-480F-A640-86686D1ACF97}" type="datetime1">
              <a:rPr lang="fi-FI" smtClean="0"/>
              <a:t>29.9.2015</a:t>
            </a:fld>
            <a:endParaRPr lang="en-US"/>
          </a:p>
        </p:txBody>
      </p:sp>
      <p:sp>
        <p:nvSpPr>
          <p:cNvPr id="7" name="Footer Placeholder 4"/>
          <p:cNvSpPr>
            <a:spLocks noGrp="1"/>
          </p:cNvSpPr>
          <p:nvPr>
            <p:ph type="ftr" sz="quarter" idx="12"/>
          </p:nvPr>
        </p:nvSpPr>
        <p:spPr/>
        <p:txBody>
          <a:bodyPr/>
          <a:lstStyle>
            <a:lvl1pPr algn="l">
              <a:defRPr sz="1000" smtClean="0">
                <a:solidFill>
                  <a:schemeClr val="tx1">
                    <a:tint val="75000"/>
                  </a:schemeClr>
                </a:solidFill>
                <a:latin typeface="Arial"/>
                <a:cs typeface="Arial"/>
              </a:defRPr>
            </a:lvl1pPr>
          </a:lstStyle>
          <a:p>
            <a:pPr>
              <a:defRPr/>
            </a:pPr>
            <a:endParaRPr lang="en-US" dirty="0"/>
          </a:p>
        </p:txBody>
      </p:sp>
    </p:spTree>
    <p:extLst>
      <p:ext uri="{BB962C8B-B14F-4D97-AF65-F5344CB8AC3E}">
        <p14:creationId xmlns:p14="http://schemas.microsoft.com/office/powerpoint/2010/main" val="510077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UKE - Pict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noProof="0" smtClean="0"/>
              <a:t>Click to edit Master title style</a:t>
            </a:r>
            <a:endParaRPr lang="en-GB" noProof="0" dirty="0"/>
          </a:p>
        </p:txBody>
      </p:sp>
      <p:sp>
        <p:nvSpPr>
          <p:cNvPr id="4" name="Content Placeholder 3"/>
          <p:cNvSpPr>
            <a:spLocks noGrp="1"/>
          </p:cNvSpPr>
          <p:nvPr>
            <p:ph sz="half" idx="2"/>
          </p:nvPr>
        </p:nvSpPr>
        <p:spPr>
          <a:xfrm>
            <a:off x="3409462" y="1955945"/>
            <a:ext cx="4854684" cy="4101124"/>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Picture Placeholder 5"/>
          <p:cNvSpPr>
            <a:spLocks noGrp="1"/>
          </p:cNvSpPr>
          <p:nvPr>
            <p:ph type="pic" sz="quarter" idx="11"/>
          </p:nvPr>
        </p:nvSpPr>
        <p:spPr>
          <a:xfrm>
            <a:off x="0" y="2073176"/>
            <a:ext cx="2979615" cy="3983892"/>
          </a:xfrm>
        </p:spPr>
        <p:txBody>
          <a:bodyPr rtlCol="0">
            <a:noAutofit/>
          </a:bodyPr>
          <a:lstStyle/>
          <a:p>
            <a:pPr lvl="0"/>
            <a:r>
              <a:rPr lang="en-US" noProof="0" smtClean="0"/>
              <a:t>Click icon to add picture</a:t>
            </a:r>
            <a:endParaRPr lang="en-GB" noProof="0" dirty="0"/>
          </a:p>
        </p:txBody>
      </p:sp>
      <p:sp>
        <p:nvSpPr>
          <p:cNvPr id="5" name="Slide Number Placeholder 6"/>
          <p:cNvSpPr>
            <a:spLocks noGrp="1"/>
          </p:cNvSpPr>
          <p:nvPr>
            <p:ph type="sldNum" sz="quarter" idx="12"/>
          </p:nvPr>
        </p:nvSpPr>
        <p:spPr>
          <a:xfrm>
            <a:off x="720725" y="6375400"/>
            <a:ext cx="447675" cy="273050"/>
          </a:xfrm>
        </p:spPr>
        <p:txBody>
          <a:bodyPr/>
          <a:lstStyle>
            <a:lvl1pPr algn="l">
              <a:defRPr sz="1000" b="1" smtClean="0">
                <a:solidFill>
                  <a:schemeClr val="tx1">
                    <a:tint val="75000"/>
                  </a:schemeClr>
                </a:solidFill>
                <a:latin typeface="Arial"/>
                <a:cs typeface="Arial"/>
              </a:defRPr>
            </a:lvl1pPr>
          </a:lstStyle>
          <a:p>
            <a:pPr>
              <a:defRPr/>
            </a:pPr>
            <a:fld id="{E2E461A6-A8E4-F14B-80B6-9088D875C11A}" type="slidenum">
              <a:rPr lang="en-US"/>
              <a:pPr>
                <a:defRPr/>
              </a:pPr>
              <a:t>‹#›</a:t>
            </a:fld>
            <a:endParaRPr lang="en-US" dirty="0"/>
          </a:p>
        </p:txBody>
      </p:sp>
      <p:sp>
        <p:nvSpPr>
          <p:cNvPr id="7" name="Date Placeholder 3"/>
          <p:cNvSpPr>
            <a:spLocks noGrp="1"/>
          </p:cNvSpPr>
          <p:nvPr>
            <p:ph type="dt" sz="half" idx="13"/>
          </p:nvPr>
        </p:nvSpPr>
        <p:spPr/>
        <p:txBody>
          <a:bodyPr/>
          <a:lstStyle>
            <a:lvl1pPr algn="l">
              <a:defRPr sz="1000" dirty="0">
                <a:solidFill>
                  <a:schemeClr val="tx1">
                    <a:tint val="75000"/>
                  </a:schemeClr>
                </a:solidFill>
                <a:latin typeface="Arial"/>
                <a:cs typeface="Arial"/>
              </a:defRPr>
            </a:lvl1pPr>
          </a:lstStyle>
          <a:p>
            <a:pPr>
              <a:defRPr/>
            </a:pPr>
            <a:fld id="{02DAFE82-F7E2-467A-90A2-9DDCA616E44A}" type="datetime1">
              <a:rPr lang="fi-FI" smtClean="0"/>
              <a:t>29.9.2015</a:t>
            </a:fld>
            <a:endParaRPr lang="en-US"/>
          </a:p>
        </p:txBody>
      </p:sp>
      <p:sp>
        <p:nvSpPr>
          <p:cNvPr id="8" name="Footer Placeholder 4"/>
          <p:cNvSpPr>
            <a:spLocks noGrp="1"/>
          </p:cNvSpPr>
          <p:nvPr>
            <p:ph type="ftr" sz="quarter" idx="14"/>
          </p:nvPr>
        </p:nvSpPr>
        <p:spPr/>
        <p:txBody>
          <a:bodyPr/>
          <a:lstStyle>
            <a:lvl1pPr algn="l">
              <a:defRPr sz="1000" smtClean="0">
                <a:solidFill>
                  <a:schemeClr val="tx1">
                    <a:tint val="75000"/>
                  </a:schemeClr>
                </a:solidFill>
                <a:latin typeface="Arial"/>
                <a:cs typeface="Arial"/>
              </a:defRPr>
            </a:lvl1pPr>
          </a:lstStyle>
          <a:p>
            <a:pPr>
              <a:defRPr/>
            </a:pPr>
            <a:endParaRPr lang="en-US" dirty="0"/>
          </a:p>
        </p:txBody>
      </p:sp>
    </p:spTree>
    <p:extLst>
      <p:ext uri="{BB962C8B-B14F-4D97-AF65-F5344CB8AC3E}">
        <p14:creationId xmlns:p14="http://schemas.microsoft.com/office/powerpoint/2010/main" val="3857279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LUK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Slide Number Placeholder 6"/>
          <p:cNvSpPr>
            <a:spLocks noGrp="1"/>
          </p:cNvSpPr>
          <p:nvPr>
            <p:ph type="sldNum" sz="quarter" idx="10"/>
          </p:nvPr>
        </p:nvSpPr>
        <p:spPr>
          <a:xfrm>
            <a:off x="720725" y="6375400"/>
            <a:ext cx="447675" cy="273050"/>
          </a:xfrm>
        </p:spPr>
        <p:txBody>
          <a:bodyPr/>
          <a:lstStyle>
            <a:lvl1pPr algn="l">
              <a:defRPr sz="1000" b="1" smtClean="0">
                <a:solidFill>
                  <a:schemeClr val="tx1">
                    <a:tint val="75000"/>
                  </a:schemeClr>
                </a:solidFill>
                <a:latin typeface="Arial"/>
                <a:cs typeface="Arial"/>
              </a:defRPr>
            </a:lvl1pPr>
          </a:lstStyle>
          <a:p>
            <a:pPr>
              <a:defRPr/>
            </a:pPr>
            <a:fld id="{D53A9B35-385A-CE4A-919F-D7588C888E16}" type="slidenum">
              <a:rPr lang="en-US"/>
              <a:pPr>
                <a:defRPr/>
              </a:pPr>
              <a:t>‹#›</a:t>
            </a:fld>
            <a:endParaRPr lang="en-US" dirty="0"/>
          </a:p>
        </p:txBody>
      </p:sp>
      <p:sp>
        <p:nvSpPr>
          <p:cNvPr id="4" name="Date Placeholder 3"/>
          <p:cNvSpPr>
            <a:spLocks noGrp="1"/>
          </p:cNvSpPr>
          <p:nvPr>
            <p:ph type="dt" sz="half" idx="11"/>
          </p:nvPr>
        </p:nvSpPr>
        <p:spPr/>
        <p:txBody>
          <a:bodyPr/>
          <a:lstStyle>
            <a:lvl1pPr algn="l">
              <a:defRPr sz="1000" dirty="0">
                <a:solidFill>
                  <a:schemeClr val="tx1">
                    <a:tint val="75000"/>
                  </a:schemeClr>
                </a:solidFill>
                <a:latin typeface="Arial"/>
                <a:cs typeface="Arial"/>
              </a:defRPr>
            </a:lvl1pPr>
          </a:lstStyle>
          <a:p>
            <a:pPr>
              <a:defRPr/>
            </a:pPr>
            <a:fld id="{86A95CB8-F3D6-44F6-AD56-881B833EB139}" type="datetime1">
              <a:rPr lang="fi-FI" smtClean="0"/>
              <a:t>29.9.2015</a:t>
            </a:fld>
            <a:endParaRPr lang="en-US"/>
          </a:p>
        </p:txBody>
      </p:sp>
      <p:sp>
        <p:nvSpPr>
          <p:cNvPr id="5" name="Footer Placeholder 4"/>
          <p:cNvSpPr>
            <a:spLocks noGrp="1"/>
          </p:cNvSpPr>
          <p:nvPr>
            <p:ph type="ftr" sz="quarter" idx="12"/>
          </p:nvPr>
        </p:nvSpPr>
        <p:spPr/>
        <p:txBody>
          <a:bodyPr/>
          <a:lstStyle>
            <a:lvl1pPr algn="l">
              <a:defRPr sz="1000" smtClean="0">
                <a:solidFill>
                  <a:schemeClr val="tx1">
                    <a:tint val="75000"/>
                  </a:schemeClr>
                </a:solidFill>
                <a:latin typeface="Arial"/>
                <a:cs typeface="Arial"/>
              </a:defRPr>
            </a:lvl1pPr>
          </a:lstStyle>
          <a:p>
            <a:pPr>
              <a:defRPr/>
            </a:pPr>
            <a:endParaRPr lang="en-US" dirty="0"/>
          </a:p>
        </p:txBody>
      </p:sp>
    </p:spTree>
    <p:extLst>
      <p:ext uri="{BB962C8B-B14F-4D97-AF65-F5344CB8AC3E}">
        <p14:creationId xmlns:p14="http://schemas.microsoft.com/office/powerpoint/2010/main" val="355929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UKE - Plain Slide">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a:xfrm>
            <a:off x="720725" y="6375400"/>
            <a:ext cx="447675" cy="273050"/>
          </a:xfrm>
        </p:spPr>
        <p:txBody>
          <a:bodyPr/>
          <a:lstStyle>
            <a:lvl1pPr algn="l">
              <a:defRPr sz="1000" b="1" smtClean="0">
                <a:solidFill>
                  <a:schemeClr val="tx1">
                    <a:tint val="75000"/>
                  </a:schemeClr>
                </a:solidFill>
                <a:latin typeface="Arial"/>
                <a:cs typeface="Arial"/>
              </a:defRPr>
            </a:lvl1pPr>
          </a:lstStyle>
          <a:p>
            <a:pPr>
              <a:defRPr/>
            </a:pPr>
            <a:fld id="{D53A9B35-385A-CE4A-919F-D7588C888E16}" type="slidenum">
              <a:rPr lang="en-US"/>
              <a:pPr>
                <a:defRPr/>
              </a:pPr>
              <a:t>‹#›</a:t>
            </a:fld>
            <a:endParaRPr lang="en-US" dirty="0"/>
          </a:p>
        </p:txBody>
      </p:sp>
      <p:sp>
        <p:nvSpPr>
          <p:cNvPr id="3" name="Date Placeholder 3"/>
          <p:cNvSpPr>
            <a:spLocks noGrp="1"/>
          </p:cNvSpPr>
          <p:nvPr>
            <p:ph type="dt" sz="half" idx="11"/>
          </p:nvPr>
        </p:nvSpPr>
        <p:spPr>
          <a:xfrm>
            <a:off x="4238626" y="6375400"/>
            <a:ext cx="1008878" cy="273050"/>
          </a:xfrm>
        </p:spPr>
        <p:txBody>
          <a:bodyPr/>
          <a:lstStyle>
            <a:lvl1pPr algn="l">
              <a:defRPr sz="1000" dirty="0">
                <a:solidFill>
                  <a:schemeClr val="tx1">
                    <a:tint val="75000"/>
                  </a:schemeClr>
                </a:solidFill>
                <a:latin typeface="Arial"/>
                <a:cs typeface="Arial"/>
              </a:defRPr>
            </a:lvl1pPr>
          </a:lstStyle>
          <a:p>
            <a:pPr>
              <a:defRPr/>
            </a:pPr>
            <a:fld id="{31FFD2DA-7A14-4BCF-B601-188367FD3244}" type="datetime1">
              <a:rPr lang="fi-FI" smtClean="0"/>
              <a:t>29.9.2015</a:t>
            </a:fld>
            <a:endParaRPr lang="en-US"/>
          </a:p>
        </p:txBody>
      </p:sp>
      <p:sp>
        <p:nvSpPr>
          <p:cNvPr id="4" name="Footer Placeholder 4"/>
          <p:cNvSpPr>
            <a:spLocks noGrp="1"/>
          </p:cNvSpPr>
          <p:nvPr>
            <p:ph type="ftr" sz="quarter" idx="12"/>
          </p:nvPr>
        </p:nvSpPr>
        <p:spPr>
          <a:xfrm>
            <a:off x="1343025" y="6375400"/>
            <a:ext cx="2895600" cy="273050"/>
          </a:xfrm>
        </p:spPr>
        <p:txBody>
          <a:bodyPr/>
          <a:lstStyle>
            <a:lvl1pPr algn="l">
              <a:defRPr sz="1000" smtClean="0">
                <a:solidFill>
                  <a:schemeClr val="tx1">
                    <a:tint val="75000"/>
                  </a:schemeClr>
                </a:solidFill>
                <a:latin typeface="Arial"/>
                <a:cs typeface="Arial"/>
              </a:defRPr>
            </a:lvl1pPr>
          </a:lstStyle>
          <a:p>
            <a:pPr>
              <a:defRPr/>
            </a:pPr>
            <a:endParaRPr lang="en-US" dirty="0"/>
          </a:p>
        </p:txBody>
      </p:sp>
    </p:spTree>
    <p:extLst>
      <p:ext uri="{BB962C8B-B14F-4D97-AF65-F5344CB8AC3E}">
        <p14:creationId xmlns:p14="http://schemas.microsoft.com/office/powerpoint/2010/main" val="3341404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UKE - Final Slide">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a:xfrm>
            <a:off x="720725" y="6375400"/>
            <a:ext cx="447675" cy="273050"/>
          </a:xfrm>
        </p:spPr>
        <p:txBody>
          <a:bodyPr/>
          <a:lstStyle>
            <a:lvl1pPr algn="l">
              <a:defRPr sz="1000" b="1" smtClean="0">
                <a:solidFill>
                  <a:srgbClr val="FFFFFF"/>
                </a:solidFill>
                <a:latin typeface="Arial"/>
                <a:cs typeface="Arial"/>
              </a:defRPr>
            </a:lvl1pPr>
          </a:lstStyle>
          <a:p>
            <a:pPr>
              <a:defRPr/>
            </a:pPr>
            <a:fld id="{D53A9B35-385A-CE4A-919F-D7588C888E16}" type="slidenum">
              <a:rPr lang="en-US" smtClean="0"/>
              <a:pPr>
                <a:defRPr/>
              </a:pPr>
              <a:t>‹#›</a:t>
            </a:fld>
            <a:endParaRPr lang="en-US" dirty="0"/>
          </a:p>
        </p:txBody>
      </p:sp>
      <p:sp>
        <p:nvSpPr>
          <p:cNvPr id="3" name="Date Placeholder 3"/>
          <p:cNvSpPr>
            <a:spLocks noGrp="1"/>
          </p:cNvSpPr>
          <p:nvPr>
            <p:ph type="dt" sz="half" idx="11"/>
          </p:nvPr>
        </p:nvSpPr>
        <p:spPr>
          <a:xfrm>
            <a:off x="4298950" y="6375400"/>
            <a:ext cx="1401763" cy="273050"/>
          </a:xfrm>
        </p:spPr>
        <p:txBody>
          <a:bodyPr/>
          <a:lstStyle>
            <a:lvl1pPr algn="l">
              <a:defRPr sz="1000" dirty="0">
                <a:solidFill>
                  <a:srgbClr val="FFFFFF"/>
                </a:solidFill>
                <a:latin typeface="Arial"/>
                <a:cs typeface="Arial"/>
              </a:defRPr>
            </a:lvl1pPr>
          </a:lstStyle>
          <a:p>
            <a:pPr>
              <a:defRPr/>
            </a:pPr>
            <a:fld id="{567F586A-6F15-43B0-BB54-FC81FCE744B8}" type="datetime1">
              <a:rPr lang="fi-FI" smtClean="0"/>
              <a:t>29.9.2015</a:t>
            </a:fld>
            <a:endParaRPr lang="en-US"/>
          </a:p>
        </p:txBody>
      </p:sp>
      <p:sp>
        <p:nvSpPr>
          <p:cNvPr id="4" name="Footer Placeholder 4"/>
          <p:cNvSpPr>
            <a:spLocks noGrp="1"/>
          </p:cNvSpPr>
          <p:nvPr>
            <p:ph type="ftr" sz="quarter" idx="12"/>
          </p:nvPr>
        </p:nvSpPr>
        <p:spPr>
          <a:xfrm>
            <a:off x="1343025" y="6375400"/>
            <a:ext cx="2895600" cy="273050"/>
          </a:xfrm>
        </p:spPr>
        <p:txBody>
          <a:bodyPr/>
          <a:lstStyle>
            <a:lvl1pPr algn="l">
              <a:defRPr sz="1000" smtClean="0">
                <a:solidFill>
                  <a:srgbClr val="FFFFFF"/>
                </a:solidFill>
                <a:latin typeface="Arial"/>
                <a:cs typeface="Arial"/>
              </a:defRPr>
            </a:lvl1pPr>
          </a:lstStyle>
          <a:p>
            <a:pPr>
              <a:defRPr/>
            </a:pPr>
            <a:endParaRPr lang="en-US" dirty="0"/>
          </a:p>
        </p:txBody>
      </p:sp>
      <p:sp>
        <p:nvSpPr>
          <p:cNvPr id="5" name="Rectangle 4"/>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2421" y="1906114"/>
            <a:ext cx="3265200" cy="2922465"/>
          </a:xfrm>
          <a:prstGeom prst="rect">
            <a:avLst/>
          </a:prstGeom>
        </p:spPr>
      </p:pic>
    </p:spTree>
    <p:extLst>
      <p:ext uri="{BB962C8B-B14F-4D97-AF65-F5344CB8AC3E}">
        <p14:creationId xmlns:p14="http://schemas.microsoft.com/office/powerpoint/2010/main" val="3409000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9" name="Rectangle 8"/>
          <p:cNvSpPr/>
          <p:nvPr userDrawn="1"/>
        </p:nvSpPr>
        <p:spPr>
          <a:xfrm>
            <a:off x="0" y="0"/>
            <a:ext cx="9141970" cy="6857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UKE_kupla_whit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txBox="1">
            <a:spLocks/>
          </p:cNvSpPr>
          <p:nvPr userDrawn="1"/>
        </p:nvSpPr>
        <p:spPr bwMode="auto">
          <a:xfrm>
            <a:off x="709633" y="845027"/>
            <a:ext cx="5989159" cy="187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b" anchorCtr="0" compatLnSpc="1">
            <a:prstTxWarp prst="textNoShape">
              <a:avLst/>
            </a:prstTxWarp>
            <a:normAutofit/>
          </a:bodyPr>
          <a:lstStyle>
            <a:lvl1pPr algn="l" defTabSz="457200" rtl="0" eaLnBrk="1" fontAlgn="base" hangingPunct="1">
              <a:spcBef>
                <a:spcPct val="0"/>
              </a:spcBef>
              <a:spcAft>
                <a:spcPct val="0"/>
              </a:spcAft>
              <a:defRPr lang="en-US" sz="3800" kern="1200" dirty="0">
                <a:solidFill>
                  <a:schemeClr val="bg1"/>
                </a:solidFill>
                <a:effectLst/>
                <a:latin typeface="Arial"/>
                <a:ea typeface="+mn-ea"/>
                <a:cs typeface="Arial"/>
              </a:defRPr>
            </a:lvl1pPr>
            <a:lvl2pPr algn="l" defTabSz="457200" rtl="0" eaLnBrk="1" fontAlgn="base" hangingPunct="1">
              <a:spcBef>
                <a:spcPct val="0"/>
              </a:spcBef>
              <a:spcAft>
                <a:spcPct val="0"/>
              </a:spcAft>
              <a:defRPr sz="2600">
                <a:solidFill>
                  <a:schemeClr val="accent1"/>
                </a:solidFill>
                <a:latin typeface="Arial" charset="0"/>
                <a:ea typeface="ＭＳ Ｐゴシック" charset="0"/>
              </a:defRPr>
            </a:lvl2pPr>
            <a:lvl3pPr algn="l" defTabSz="457200" rtl="0" eaLnBrk="1" fontAlgn="base" hangingPunct="1">
              <a:spcBef>
                <a:spcPct val="0"/>
              </a:spcBef>
              <a:spcAft>
                <a:spcPct val="0"/>
              </a:spcAft>
              <a:defRPr sz="2600">
                <a:solidFill>
                  <a:schemeClr val="accent1"/>
                </a:solidFill>
                <a:latin typeface="Arial" charset="0"/>
                <a:ea typeface="ＭＳ Ｐゴシック" charset="0"/>
              </a:defRPr>
            </a:lvl3pPr>
            <a:lvl4pPr algn="l" defTabSz="457200" rtl="0" eaLnBrk="1" fontAlgn="base" hangingPunct="1">
              <a:spcBef>
                <a:spcPct val="0"/>
              </a:spcBef>
              <a:spcAft>
                <a:spcPct val="0"/>
              </a:spcAft>
              <a:defRPr sz="2600">
                <a:solidFill>
                  <a:schemeClr val="accent1"/>
                </a:solidFill>
                <a:latin typeface="Arial" charset="0"/>
                <a:ea typeface="ＭＳ Ｐゴシック" charset="0"/>
              </a:defRPr>
            </a:lvl4pPr>
            <a:lvl5pPr algn="l" defTabSz="457200" rtl="0" eaLnBrk="1" fontAlgn="base" hangingPunct="1">
              <a:spcBef>
                <a:spcPct val="0"/>
              </a:spcBef>
              <a:spcAft>
                <a:spcPct val="0"/>
              </a:spcAft>
              <a:defRPr sz="2600">
                <a:solidFill>
                  <a:schemeClr val="accent1"/>
                </a:solidFill>
                <a:latin typeface="Arial" charset="0"/>
                <a:ea typeface="ＭＳ Ｐゴシック" charset="0"/>
              </a:defRPr>
            </a:lvl5pPr>
            <a:lvl6pPr marL="457200" algn="l" defTabSz="457200" rtl="0" eaLnBrk="1" fontAlgn="base" hangingPunct="1">
              <a:spcBef>
                <a:spcPct val="0"/>
              </a:spcBef>
              <a:spcAft>
                <a:spcPct val="0"/>
              </a:spcAft>
              <a:defRPr sz="2600">
                <a:solidFill>
                  <a:schemeClr val="accent1"/>
                </a:solidFill>
                <a:latin typeface="Arial" charset="0"/>
                <a:ea typeface="ＭＳ Ｐゴシック" charset="0"/>
              </a:defRPr>
            </a:lvl6pPr>
            <a:lvl7pPr marL="914400" algn="l" defTabSz="457200" rtl="0" eaLnBrk="1" fontAlgn="base" hangingPunct="1">
              <a:spcBef>
                <a:spcPct val="0"/>
              </a:spcBef>
              <a:spcAft>
                <a:spcPct val="0"/>
              </a:spcAft>
              <a:defRPr sz="2600">
                <a:solidFill>
                  <a:schemeClr val="accent1"/>
                </a:solidFill>
                <a:latin typeface="Arial" charset="0"/>
                <a:ea typeface="ＭＳ Ｐゴシック" charset="0"/>
              </a:defRPr>
            </a:lvl7pPr>
            <a:lvl8pPr marL="1371600" algn="l" defTabSz="457200" rtl="0" eaLnBrk="1" fontAlgn="base" hangingPunct="1">
              <a:spcBef>
                <a:spcPct val="0"/>
              </a:spcBef>
              <a:spcAft>
                <a:spcPct val="0"/>
              </a:spcAft>
              <a:defRPr sz="2600">
                <a:solidFill>
                  <a:schemeClr val="accent1"/>
                </a:solidFill>
                <a:latin typeface="Arial" charset="0"/>
                <a:ea typeface="ＭＳ Ｐゴシック" charset="0"/>
              </a:defRPr>
            </a:lvl8pPr>
            <a:lvl9pPr marL="1828800" algn="l" defTabSz="457200" rtl="0" eaLnBrk="1" fontAlgn="base" hangingPunct="1">
              <a:spcBef>
                <a:spcPct val="0"/>
              </a:spcBef>
              <a:spcAft>
                <a:spcPct val="0"/>
              </a:spcAft>
              <a:defRPr sz="2600">
                <a:solidFill>
                  <a:schemeClr val="accent1"/>
                </a:solidFill>
                <a:latin typeface="Arial" charset="0"/>
                <a:ea typeface="ＭＳ Ｐゴシック" charset="0"/>
              </a:defRPr>
            </a:lvl9pPr>
          </a:lstStyle>
          <a:p>
            <a:r>
              <a:rPr lang="en-GB" noProof="0" dirty="0" smtClean="0"/>
              <a:t>Thank you!</a:t>
            </a:r>
            <a:endParaRPr lang="en-GB" noProof="0"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10485" y="4946076"/>
            <a:ext cx="1916244" cy="1715104"/>
          </a:xfrm>
          <a:prstGeom prst="rect">
            <a:avLst/>
          </a:prstGeom>
        </p:spPr>
      </p:pic>
    </p:spTree>
    <p:extLst>
      <p:ext uri="{BB962C8B-B14F-4D97-AF65-F5344CB8AC3E}">
        <p14:creationId xmlns:p14="http://schemas.microsoft.com/office/powerpoint/2010/main" val="3198362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LUKE - Title Slide 3">
    <p:spTree>
      <p:nvGrpSpPr>
        <p:cNvPr id="1" name=""/>
        <p:cNvGrpSpPr/>
        <p:nvPr/>
      </p:nvGrpSpPr>
      <p:grpSpPr>
        <a:xfrm>
          <a:off x="0" y="0"/>
          <a:ext cx="0" cy="0"/>
          <a:chOff x="0" y="0"/>
          <a:chExt cx="0" cy="0"/>
        </a:xfrm>
      </p:grpSpPr>
      <p:sp>
        <p:nvSpPr>
          <p:cNvPr id="21"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chemeClr val="accent2"/>
                </a:solidFill>
                <a:latin typeface="Arial"/>
                <a:ea typeface="+mn-ea"/>
                <a:cs typeface="Arial"/>
              </a:defRPr>
            </a:lvl1pPr>
          </a:lstStyle>
          <a:p>
            <a:pPr>
              <a:defRPr/>
            </a:pPr>
            <a:fld id="{E1797392-CB8F-D94C-93BD-D41FDF9A981B}" type="slidenum">
              <a:rPr lang="en-US" smtClean="0"/>
              <a:pPr>
                <a:defRPr/>
              </a:pPr>
              <a:t>‹#›</a:t>
            </a:fld>
            <a:endParaRPr lang="en-US" dirty="0"/>
          </a:p>
        </p:txBody>
      </p:sp>
      <p:sp>
        <p:nvSpPr>
          <p:cNvPr id="19" name="Date Placeholder 3"/>
          <p:cNvSpPr>
            <a:spLocks noGrp="1"/>
          </p:cNvSpPr>
          <p:nvPr>
            <p:ph type="dt" sz="half" idx="2"/>
          </p:nvPr>
        </p:nvSpPr>
        <p:spPr>
          <a:xfrm>
            <a:off x="4298950" y="6375400"/>
            <a:ext cx="1401763" cy="273050"/>
          </a:xfrm>
          <a:prstGeom prst="rect">
            <a:avLst/>
          </a:prstGeom>
        </p:spPr>
        <p:txBody>
          <a:bodyPr vert="horz" lIns="91440" tIns="45720" rIns="91440" bIns="45720" rtlCol="0" anchor="b"/>
          <a:lstStyle>
            <a:lvl1pPr algn="l" fontAlgn="auto">
              <a:spcBef>
                <a:spcPts val="0"/>
              </a:spcBef>
              <a:spcAft>
                <a:spcPts val="0"/>
              </a:spcAft>
              <a:defRPr sz="1000" dirty="0">
                <a:solidFill>
                  <a:schemeClr val="accent2"/>
                </a:solidFill>
                <a:latin typeface="Arial"/>
                <a:ea typeface="+mn-ea"/>
                <a:cs typeface="Arial"/>
              </a:defRPr>
            </a:lvl1pPr>
          </a:lstStyle>
          <a:p>
            <a:pPr>
              <a:defRPr/>
            </a:pPr>
            <a:fld id="{E8E1FE8A-95CC-468A-A29C-2599227BDF9C}" type="datetime1">
              <a:rPr lang="fi-FI" smtClean="0"/>
              <a:t>29.9.2015</a:t>
            </a:fld>
            <a:endParaRPr lang="en-US" dirty="0"/>
          </a:p>
        </p:txBody>
      </p:sp>
      <p:sp>
        <p:nvSpPr>
          <p:cNvPr id="20"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chemeClr val="accent2"/>
                </a:solidFill>
                <a:latin typeface="Arial"/>
                <a:ea typeface="+mn-ea"/>
                <a:cs typeface="Arial"/>
              </a:defRPr>
            </a:lvl1pPr>
          </a:lstStyle>
          <a:p>
            <a:pPr>
              <a:defRPr/>
            </a:pP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accent3"/>
                </a:solidFill>
                <a:effectLst/>
              </a:defRPr>
            </a:lvl1pPr>
          </a:lstStyle>
          <a:p>
            <a:pPr lvl="0"/>
            <a:r>
              <a:rPr lang="en-US" noProof="0" smtClean="0"/>
              <a:t>Click to edit Master subtitle style</a:t>
            </a:r>
            <a:endParaRPr lang="en-GB" noProof="0" dirty="0"/>
          </a:p>
        </p:txBody>
      </p:sp>
      <p:sp>
        <p:nvSpPr>
          <p:cNvPr id="12" name="Title 1"/>
          <p:cNvSpPr>
            <a:spLocks noGrp="1"/>
          </p:cNvSpPr>
          <p:nvPr>
            <p:ph type="ctrTitle"/>
          </p:nvPr>
        </p:nvSpPr>
        <p:spPr>
          <a:xfrm>
            <a:off x="471982" y="845027"/>
            <a:ext cx="6427326" cy="1878718"/>
          </a:xfrm>
          <a:ln>
            <a:noFill/>
          </a:ln>
        </p:spPr>
        <p:txBody>
          <a:bodyPr rtlCol="0" anchor="ctr" anchorCtr="0">
            <a:normAutofit/>
          </a:bodyPr>
          <a:lstStyle>
            <a:lvl1pPr>
              <a:defRPr lang="en-US" sz="3800" dirty="0">
                <a:solidFill>
                  <a:schemeClr val="accent1"/>
                </a:solidFill>
                <a:effectLst/>
                <a:ea typeface="+mn-ea"/>
              </a:defRPr>
            </a:lvl1pPr>
          </a:lstStyle>
          <a:p>
            <a:pPr lvl="0"/>
            <a:r>
              <a:rPr lang="en-US" noProof="0" smtClean="0"/>
              <a:t>Click to edit Master title style</a:t>
            </a:r>
            <a:endParaRPr lang="en-GB" noProof="0" dirty="0"/>
          </a:p>
        </p:txBody>
      </p:sp>
      <p:sp>
        <p:nvSpPr>
          <p:cNvPr id="10" name="Tekstikehys 9"/>
          <p:cNvSpPr txBox="1"/>
          <p:nvPr userDrawn="1"/>
        </p:nvSpPr>
        <p:spPr>
          <a:xfrm>
            <a:off x="5222789" y="6375400"/>
            <a:ext cx="2365461" cy="246221"/>
          </a:xfrm>
          <a:prstGeom prst="rect">
            <a:avLst/>
          </a:prstGeom>
          <a:noFill/>
        </p:spPr>
        <p:txBody>
          <a:bodyPr wrap="square" rtlCol="0">
            <a:spAutoFit/>
          </a:bodyPr>
          <a:lstStyle/>
          <a:p>
            <a:r>
              <a:rPr lang="fi-FI" sz="1000" dirty="0" smtClean="0">
                <a:solidFill>
                  <a:schemeClr val="bg1"/>
                </a:solidFill>
              </a:rPr>
              <a:t>© Natural Resources</a:t>
            </a:r>
            <a:r>
              <a:rPr lang="fi-FI" sz="1000" baseline="0" dirty="0" smtClean="0">
                <a:solidFill>
                  <a:schemeClr val="bg1"/>
                </a:solidFill>
              </a:rPr>
              <a:t> Institute Finland</a:t>
            </a:r>
            <a:endParaRPr lang="fi-FI" sz="1000" dirty="0">
              <a:solidFill>
                <a:schemeClr val="bg1"/>
              </a:solidFill>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9600" y="5652000"/>
            <a:ext cx="1224000" cy="1095523"/>
          </a:xfrm>
          <a:prstGeom prst="rect">
            <a:avLst/>
          </a:prstGeom>
        </p:spPr>
      </p:pic>
    </p:spTree>
    <p:extLst>
      <p:ext uri="{BB962C8B-B14F-4D97-AF65-F5344CB8AC3E}">
        <p14:creationId xmlns:p14="http://schemas.microsoft.com/office/powerpoint/2010/main" val="342540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LUKE - Title Slide 3">
    <p:spTree>
      <p:nvGrpSpPr>
        <p:cNvPr id="1" name=""/>
        <p:cNvGrpSpPr/>
        <p:nvPr/>
      </p:nvGrpSpPr>
      <p:grpSpPr>
        <a:xfrm>
          <a:off x="0" y="0"/>
          <a:ext cx="0" cy="0"/>
          <a:chOff x="0" y="0"/>
          <a:chExt cx="0" cy="0"/>
        </a:xfrm>
      </p:grpSpPr>
      <p:sp>
        <p:nvSpPr>
          <p:cNvPr id="21"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chemeClr val="accent6"/>
                </a:solidFill>
                <a:latin typeface="Arial"/>
                <a:ea typeface="+mn-ea"/>
                <a:cs typeface="Arial"/>
              </a:defRPr>
            </a:lvl1pPr>
          </a:lstStyle>
          <a:p>
            <a:pPr>
              <a:defRPr/>
            </a:pPr>
            <a:fld id="{E1797392-CB8F-D94C-93BD-D41FDF9A981B}" type="slidenum">
              <a:rPr lang="en-US" smtClean="0"/>
              <a:pPr>
                <a:defRPr/>
              </a:pPr>
              <a:t>‹#›</a:t>
            </a:fld>
            <a:endParaRPr lang="en-US" dirty="0"/>
          </a:p>
        </p:txBody>
      </p:sp>
      <p:sp>
        <p:nvSpPr>
          <p:cNvPr id="19" name="Date Placeholder 3"/>
          <p:cNvSpPr>
            <a:spLocks noGrp="1"/>
          </p:cNvSpPr>
          <p:nvPr>
            <p:ph type="dt" sz="half" idx="2"/>
          </p:nvPr>
        </p:nvSpPr>
        <p:spPr>
          <a:xfrm>
            <a:off x="4298950" y="6375400"/>
            <a:ext cx="1401763" cy="273050"/>
          </a:xfrm>
          <a:prstGeom prst="rect">
            <a:avLst/>
          </a:prstGeom>
        </p:spPr>
        <p:txBody>
          <a:bodyPr vert="horz" lIns="91440" tIns="45720" rIns="91440" bIns="45720" rtlCol="0" anchor="b"/>
          <a:lstStyle>
            <a:lvl1pPr algn="l" fontAlgn="auto">
              <a:spcBef>
                <a:spcPts val="0"/>
              </a:spcBef>
              <a:spcAft>
                <a:spcPts val="0"/>
              </a:spcAft>
              <a:defRPr sz="1000" dirty="0">
                <a:solidFill>
                  <a:schemeClr val="accent6"/>
                </a:solidFill>
                <a:latin typeface="Arial"/>
                <a:ea typeface="+mn-ea"/>
                <a:cs typeface="Arial"/>
              </a:defRPr>
            </a:lvl1pPr>
          </a:lstStyle>
          <a:p>
            <a:pPr>
              <a:defRPr/>
            </a:pPr>
            <a:fld id="{B19EA595-1E75-438D-B7A0-308EE67935A8}" type="datetime1">
              <a:rPr lang="fi-FI" smtClean="0"/>
              <a:t>29.9.2015</a:t>
            </a:fld>
            <a:endParaRPr lang="en-US" dirty="0"/>
          </a:p>
        </p:txBody>
      </p:sp>
      <p:sp>
        <p:nvSpPr>
          <p:cNvPr id="20"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chemeClr val="accent6"/>
                </a:solidFill>
                <a:latin typeface="Arial"/>
                <a:ea typeface="+mn-ea"/>
                <a:cs typeface="Arial"/>
              </a:defRPr>
            </a:lvl1pPr>
          </a:lstStyle>
          <a:p>
            <a:pPr>
              <a:defRPr/>
            </a:pP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accent3"/>
                </a:solidFill>
                <a:effectLst/>
              </a:defRPr>
            </a:lvl1pPr>
          </a:lstStyle>
          <a:p>
            <a:pPr lvl="0"/>
            <a:r>
              <a:rPr lang="en-US" noProof="0" smtClean="0"/>
              <a:t>Click to edit Master subtitle style</a:t>
            </a:r>
            <a:endParaRPr lang="en-GB" noProof="0" dirty="0"/>
          </a:p>
        </p:txBody>
      </p:sp>
      <p:sp>
        <p:nvSpPr>
          <p:cNvPr id="12" name="Title 1"/>
          <p:cNvSpPr>
            <a:spLocks noGrp="1"/>
          </p:cNvSpPr>
          <p:nvPr>
            <p:ph type="ctrTitle"/>
          </p:nvPr>
        </p:nvSpPr>
        <p:spPr>
          <a:xfrm>
            <a:off x="471982" y="845027"/>
            <a:ext cx="6427326" cy="1878718"/>
          </a:xfrm>
          <a:ln>
            <a:noFill/>
          </a:ln>
        </p:spPr>
        <p:txBody>
          <a:bodyPr rtlCol="0" anchor="ctr" anchorCtr="0">
            <a:normAutofit/>
          </a:bodyPr>
          <a:lstStyle>
            <a:lvl1pPr>
              <a:defRPr lang="en-US" sz="3800" dirty="0">
                <a:solidFill>
                  <a:schemeClr val="accent4"/>
                </a:solidFill>
                <a:effectLst/>
                <a:ea typeface="+mn-ea"/>
              </a:defRPr>
            </a:lvl1pPr>
          </a:lstStyle>
          <a:p>
            <a:pPr lvl="0"/>
            <a:r>
              <a:rPr lang="en-US" noProof="0" smtClean="0"/>
              <a:t>Click to edit Master title style</a:t>
            </a:r>
            <a:endParaRPr lang="en-GB" noProof="0" dirty="0"/>
          </a:p>
        </p:txBody>
      </p:sp>
      <p:sp>
        <p:nvSpPr>
          <p:cNvPr id="10" name="Tekstikehys 9"/>
          <p:cNvSpPr txBox="1"/>
          <p:nvPr userDrawn="1"/>
        </p:nvSpPr>
        <p:spPr>
          <a:xfrm>
            <a:off x="5222789" y="6375400"/>
            <a:ext cx="2365461" cy="246221"/>
          </a:xfrm>
          <a:prstGeom prst="rect">
            <a:avLst/>
          </a:prstGeom>
          <a:noFill/>
        </p:spPr>
        <p:txBody>
          <a:bodyPr wrap="square" rtlCol="0">
            <a:spAutoFit/>
          </a:bodyPr>
          <a:lstStyle/>
          <a:p>
            <a:r>
              <a:rPr lang="fi-FI" sz="1000" dirty="0" smtClean="0">
                <a:solidFill>
                  <a:schemeClr val="bg1"/>
                </a:solidFill>
              </a:rPr>
              <a:t>© Natural Resources</a:t>
            </a:r>
            <a:r>
              <a:rPr lang="fi-FI" sz="1000" baseline="0" dirty="0" smtClean="0">
                <a:solidFill>
                  <a:schemeClr val="bg1"/>
                </a:solidFill>
              </a:rPr>
              <a:t> Institute Finland</a:t>
            </a:r>
            <a:endParaRPr lang="fi-FI" sz="1000" dirty="0">
              <a:solidFill>
                <a:schemeClr val="bg1"/>
              </a:solidFill>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9600" y="5652000"/>
            <a:ext cx="1224000" cy="1095523"/>
          </a:xfrm>
          <a:prstGeom prst="rect">
            <a:avLst/>
          </a:prstGeom>
        </p:spPr>
      </p:pic>
    </p:spTree>
    <p:extLst>
      <p:ext uri="{BB962C8B-B14F-4D97-AF65-F5344CB8AC3E}">
        <p14:creationId xmlns:p14="http://schemas.microsoft.com/office/powerpoint/2010/main" val="266258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UKE - Title Slide 3">
    <p:spTree>
      <p:nvGrpSpPr>
        <p:cNvPr id="1" name=""/>
        <p:cNvGrpSpPr/>
        <p:nvPr/>
      </p:nvGrpSpPr>
      <p:grpSpPr>
        <a:xfrm>
          <a:off x="0" y="0"/>
          <a:ext cx="0" cy="0"/>
          <a:chOff x="0" y="0"/>
          <a:chExt cx="0" cy="0"/>
        </a:xfrm>
      </p:grpSpPr>
      <p:sp>
        <p:nvSpPr>
          <p:cNvPr id="21"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chemeClr val="accent5"/>
                </a:solidFill>
                <a:latin typeface="Arial"/>
                <a:ea typeface="+mn-ea"/>
                <a:cs typeface="Arial"/>
              </a:defRPr>
            </a:lvl1pPr>
          </a:lstStyle>
          <a:p>
            <a:pPr>
              <a:defRPr/>
            </a:pPr>
            <a:fld id="{E1797392-CB8F-D94C-93BD-D41FDF9A981B}" type="slidenum">
              <a:rPr lang="en-US" smtClean="0"/>
              <a:pPr>
                <a:defRPr/>
              </a:pPr>
              <a:t>‹#›</a:t>
            </a:fld>
            <a:endParaRPr lang="en-US" dirty="0"/>
          </a:p>
        </p:txBody>
      </p:sp>
      <p:sp>
        <p:nvSpPr>
          <p:cNvPr id="19" name="Date Placeholder 3"/>
          <p:cNvSpPr>
            <a:spLocks noGrp="1"/>
          </p:cNvSpPr>
          <p:nvPr>
            <p:ph type="dt" sz="half" idx="2"/>
          </p:nvPr>
        </p:nvSpPr>
        <p:spPr>
          <a:xfrm>
            <a:off x="4298950" y="6375400"/>
            <a:ext cx="1401763" cy="273050"/>
          </a:xfrm>
          <a:prstGeom prst="rect">
            <a:avLst/>
          </a:prstGeom>
        </p:spPr>
        <p:txBody>
          <a:bodyPr vert="horz" lIns="91440" tIns="45720" rIns="91440" bIns="45720" rtlCol="0" anchor="b"/>
          <a:lstStyle>
            <a:lvl1pPr algn="l" fontAlgn="auto">
              <a:spcBef>
                <a:spcPts val="0"/>
              </a:spcBef>
              <a:spcAft>
                <a:spcPts val="0"/>
              </a:spcAft>
              <a:defRPr sz="1000" dirty="0">
                <a:solidFill>
                  <a:schemeClr val="accent5"/>
                </a:solidFill>
                <a:latin typeface="Arial"/>
                <a:ea typeface="+mn-ea"/>
                <a:cs typeface="Arial"/>
              </a:defRPr>
            </a:lvl1pPr>
          </a:lstStyle>
          <a:p>
            <a:pPr>
              <a:defRPr/>
            </a:pPr>
            <a:fld id="{2BC5CD41-D8B0-45C5-B3B3-CDD855F43200}" type="datetime1">
              <a:rPr lang="fi-FI" smtClean="0"/>
              <a:t>29.9.2015</a:t>
            </a:fld>
            <a:endParaRPr lang="en-US" dirty="0"/>
          </a:p>
        </p:txBody>
      </p:sp>
      <p:sp>
        <p:nvSpPr>
          <p:cNvPr id="20"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chemeClr val="accent5"/>
                </a:solidFill>
                <a:latin typeface="Arial"/>
                <a:ea typeface="+mn-ea"/>
                <a:cs typeface="Arial"/>
              </a:defRPr>
            </a:lvl1pPr>
          </a:lstStyle>
          <a:p>
            <a:pPr>
              <a:defRPr/>
            </a:pP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accent3"/>
                </a:solidFill>
                <a:effectLst/>
              </a:defRPr>
            </a:lvl1pPr>
          </a:lstStyle>
          <a:p>
            <a:pPr lvl="0"/>
            <a:r>
              <a:rPr lang="en-US" noProof="0" smtClean="0"/>
              <a:t>Click to edit Master subtitle style</a:t>
            </a:r>
            <a:endParaRPr lang="en-GB" noProof="0" dirty="0"/>
          </a:p>
        </p:txBody>
      </p:sp>
      <p:sp>
        <p:nvSpPr>
          <p:cNvPr id="12" name="Title 1"/>
          <p:cNvSpPr>
            <a:spLocks noGrp="1"/>
          </p:cNvSpPr>
          <p:nvPr>
            <p:ph type="ctrTitle"/>
          </p:nvPr>
        </p:nvSpPr>
        <p:spPr>
          <a:xfrm>
            <a:off x="471982" y="845027"/>
            <a:ext cx="6427326" cy="1878718"/>
          </a:xfrm>
          <a:ln>
            <a:noFill/>
          </a:ln>
        </p:spPr>
        <p:txBody>
          <a:bodyPr rtlCol="0" anchor="ctr" anchorCtr="0">
            <a:normAutofit/>
          </a:bodyPr>
          <a:lstStyle>
            <a:lvl1pPr>
              <a:defRPr lang="en-US" sz="3800" dirty="0">
                <a:solidFill>
                  <a:schemeClr val="accent6"/>
                </a:solidFill>
                <a:effectLst/>
                <a:ea typeface="+mn-ea"/>
              </a:defRPr>
            </a:lvl1pPr>
          </a:lstStyle>
          <a:p>
            <a:pPr lvl="0"/>
            <a:r>
              <a:rPr lang="en-US" noProof="0" smtClean="0"/>
              <a:t>Click to edit Master title style</a:t>
            </a:r>
            <a:endParaRPr lang="en-GB" noProof="0" dirty="0"/>
          </a:p>
        </p:txBody>
      </p:sp>
      <p:sp>
        <p:nvSpPr>
          <p:cNvPr id="10" name="Tekstikehys 9"/>
          <p:cNvSpPr txBox="1"/>
          <p:nvPr userDrawn="1"/>
        </p:nvSpPr>
        <p:spPr>
          <a:xfrm>
            <a:off x="5222789" y="6375400"/>
            <a:ext cx="2365461" cy="246221"/>
          </a:xfrm>
          <a:prstGeom prst="rect">
            <a:avLst/>
          </a:prstGeom>
          <a:noFill/>
        </p:spPr>
        <p:txBody>
          <a:bodyPr wrap="square" rtlCol="0">
            <a:spAutoFit/>
          </a:bodyPr>
          <a:lstStyle/>
          <a:p>
            <a:r>
              <a:rPr lang="fi-FI" sz="1000" dirty="0" smtClean="0">
                <a:solidFill>
                  <a:schemeClr val="bg1"/>
                </a:solidFill>
              </a:rPr>
              <a:t>© Natural Resources</a:t>
            </a:r>
            <a:r>
              <a:rPr lang="fi-FI" sz="1000" baseline="0" dirty="0" smtClean="0">
                <a:solidFill>
                  <a:schemeClr val="bg1"/>
                </a:solidFill>
              </a:rPr>
              <a:t> Institute Finland</a:t>
            </a:r>
            <a:endParaRPr lang="fi-FI" sz="1000" dirty="0">
              <a:solidFill>
                <a:schemeClr val="bg1"/>
              </a:solidFill>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9600" y="5652000"/>
            <a:ext cx="1224000" cy="1095523"/>
          </a:xfrm>
          <a:prstGeom prst="rect">
            <a:avLst/>
          </a:prstGeom>
        </p:spPr>
      </p:pic>
    </p:spTree>
    <p:extLst>
      <p:ext uri="{BB962C8B-B14F-4D97-AF65-F5344CB8AC3E}">
        <p14:creationId xmlns:p14="http://schemas.microsoft.com/office/powerpoint/2010/main" val="174068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LUKE - Title Slide 3">
    <p:spTree>
      <p:nvGrpSpPr>
        <p:cNvPr id="1" name=""/>
        <p:cNvGrpSpPr/>
        <p:nvPr/>
      </p:nvGrpSpPr>
      <p:grpSpPr>
        <a:xfrm>
          <a:off x="0" y="0"/>
          <a:ext cx="0" cy="0"/>
          <a:chOff x="0" y="0"/>
          <a:chExt cx="0" cy="0"/>
        </a:xfrm>
      </p:grpSpPr>
      <p:sp>
        <p:nvSpPr>
          <p:cNvPr id="21"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chemeClr val="accent4"/>
                </a:solidFill>
                <a:latin typeface="Arial"/>
                <a:ea typeface="+mn-ea"/>
                <a:cs typeface="Arial"/>
              </a:defRPr>
            </a:lvl1pPr>
          </a:lstStyle>
          <a:p>
            <a:pPr>
              <a:defRPr/>
            </a:pPr>
            <a:fld id="{E1797392-CB8F-D94C-93BD-D41FDF9A981B}" type="slidenum">
              <a:rPr lang="en-US" smtClean="0"/>
              <a:pPr>
                <a:defRPr/>
              </a:pPr>
              <a:t>‹#›</a:t>
            </a:fld>
            <a:endParaRPr lang="en-US" dirty="0"/>
          </a:p>
        </p:txBody>
      </p:sp>
      <p:sp>
        <p:nvSpPr>
          <p:cNvPr id="19" name="Date Placeholder 3"/>
          <p:cNvSpPr>
            <a:spLocks noGrp="1"/>
          </p:cNvSpPr>
          <p:nvPr>
            <p:ph type="dt" sz="half" idx="2"/>
          </p:nvPr>
        </p:nvSpPr>
        <p:spPr>
          <a:xfrm>
            <a:off x="4298950" y="6375400"/>
            <a:ext cx="1401763" cy="273050"/>
          </a:xfrm>
          <a:prstGeom prst="rect">
            <a:avLst/>
          </a:prstGeom>
        </p:spPr>
        <p:txBody>
          <a:bodyPr vert="horz" lIns="91440" tIns="45720" rIns="91440" bIns="45720" rtlCol="0" anchor="b"/>
          <a:lstStyle>
            <a:lvl1pPr algn="l" fontAlgn="auto">
              <a:spcBef>
                <a:spcPts val="0"/>
              </a:spcBef>
              <a:spcAft>
                <a:spcPts val="0"/>
              </a:spcAft>
              <a:defRPr sz="1000" dirty="0">
                <a:solidFill>
                  <a:schemeClr val="accent4"/>
                </a:solidFill>
                <a:latin typeface="Arial"/>
                <a:ea typeface="+mn-ea"/>
                <a:cs typeface="Arial"/>
              </a:defRPr>
            </a:lvl1pPr>
          </a:lstStyle>
          <a:p>
            <a:pPr>
              <a:defRPr/>
            </a:pPr>
            <a:fld id="{7649833C-AA08-4558-8445-8DFCDEB7DFAB}" type="datetime1">
              <a:rPr lang="fi-FI" smtClean="0"/>
              <a:t>29.9.2015</a:t>
            </a:fld>
            <a:endParaRPr lang="en-US" dirty="0"/>
          </a:p>
        </p:txBody>
      </p:sp>
      <p:sp>
        <p:nvSpPr>
          <p:cNvPr id="20"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chemeClr val="accent4"/>
                </a:solidFill>
                <a:latin typeface="Arial"/>
                <a:ea typeface="+mn-ea"/>
                <a:cs typeface="Arial"/>
              </a:defRPr>
            </a:lvl1pPr>
          </a:lstStyle>
          <a:p>
            <a:pPr>
              <a:defRPr/>
            </a:pP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accent3"/>
                </a:solidFill>
                <a:effectLst/>
              </a:defRPr>
            </a:lvl1pPr>
          </a:lstStyle>
          <a:p>
            <a:pPr lvl="0"/>
            <a:r>
              <a:rPr lang="en-US" noProof="0" smtClean="0"/>
              <a:t>Click to edit Master subtitle style</a:t>
            </a:r>
            <a:endParaRPr lang="en-GB" noProof="0" dirty="0"/>
          </a:p>
        </p:txBody>
      </p:sp>
      <p:sp>
        <p:nvSpPr>
          <p:cNvPr id="12" name="Title 1"/>
          <p:cNvSpPr>
            <a:spLocks noGrp="1"/>
          </p:cNvSpPr>
          <p:nvPr>
            <p:ph type="ctrTitle"/>
          </p:nvPr>
        </p:nvSpPr>
        <p:spPr>
          <a:xfrm>
            <a:off x="471982" y="845027"/>
            <a:ext cx="6427326" cy="1878718"/>
          </a:xfrm>
          <a:ln>
            <a:noFill/>
          </a:ln>
        </p:spPr>
        <p:txBody>
          <a:bodyPr rtlCol="0" anchor="ctr" anchorCtr="0">
            <a:normAutofit/>
          </a:bodyPr>
          <a:lstStyle>
            <a:lvl1pPr>
              <a:defRPr lang="en-US" sz="3800" dirty="0">
                <a:solidFill>
                  <a:schemeClr val="accent6"/>
                </a:solidFill>
                <a:effectLst/>
                <a:ea typeface="+mn-ea"/>
              </a:defRPr>
            </a:lvl1pPr>
          </a:lstStyle>
          <a:p>
            <a:pPr lvl="0"/>
            <a:r>
              <a:rPr lang="en-US" noProof="0" smtClean="0"/>
              <a:t>Click to edit Master title style</a:t>
            </a:r>
            <a:endParaRPr lang="en-GB" noProof="0" dirty="0"/>
          </a:p>
        </p:txBody>
      </p:sp>
      <p:sp>
        <p:nvSpPr>
          <p:cNvPr id="10" name="Tekstikehys 9"/>
          <p:cNvSpPr txBox="1"/>
          <p:nvPr userDrawn="1"/>
        </p:nvSpPr>
        <p:spPr>
          <a:xfrm>
            <a:off x="5222789" y="6375400"/>
            <a:ext cx="2365461" cy="246221"/>
          </a:xfrm>
          <a:prstGeom prst="rect">
            <a:avLst/>
          </a:prstGeom>
          <a:noFill/>
        </p:spPr>
        <p:txBody>
          <a:bodyPr wrap="square" rtlCol="0">
            <a:spAutoFit/>
          </a:bodyPr>
          <a:lstStyle/>
          <a:p>
            <a:r>
              <a:rPr lang="fi-FI" sz="1000" dirty="0" smtClean="0">
                <a:solidFill>
                  <a:schemeClr val="bg1"/>
                </a:solidFill>
              </a:rPr>
              <a:t>© Natural Resources</a:t>
            </a:r>
            <a:r>
              <a:rPr lang="fi-FI" sz="1000" baseline="0" dirty="0" smtClean="0">
                <a:solidFill>
                  <a:schemeClr val="bg1"/>
                </a:solidFill>
              </a:rPr>
              <a:t> Institute Finland</a:t>
            </a:r>
            <a:endParaRPr lang="fi-FI" sz="1000" dirty="0">
              <a:solidFill>
                <a:schemeClr val="bg1"/>
              </a:solidFill>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9600" y="5652000"/>
            <a:ext cx="1224000" cy="1095523"/>
          </a:xfrm>
          <a:prstGeom prst="rect">
            <a:avLst/>
          </a:prstGeom>
        </p:spPr>
      </p:pic>
    </p:spTree>
    <p:extLst>
      <p:ext uri="{BB962C8B-B14F-4D97-AF65-F5344CB8AC3E}">
        <p14:creationId xmlns:p14="http://schemas.microsoft.com/office/powerpoint/2010/main" val="731621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LUKE - Title Slide 3">
    <p:spTree>
      <p:nvGrpSpPr>
        <p:cNvPr id="1" name=""/>
        <p:cNvGrpSpPr/>
        <p:nvPr/>
      </p:nvGrpSpPr>
      <p:grpSpPr>
        <a:xfrm>
          <a:off x="0" y="0"/>
          <a:ext cx="0" cy="0"/>
          <a:chOff x="0" y="0"/>
          <a:chExt cx="0" cy="0"/>
        </a:xfrm>
      </p:grpSpPr>
      <p:sp>
        <p:nvSpPr>
          <p:cNvPr id="21"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rgbClr val="FFFFFF"/>
                </a:solidFill>
                <a:latin typeface="Arial"/>
                <a:ea typeface="+mn-ea"/>
                <a:cs typeface="Arial"/>
              </a:defRPr>
            </a:lvl1pPr>
          </a:lstStyle>
          <a:p>
            <a:pPr>
              <a:defRPr/>
            </a:pPr>
            <a:fld id="{E1797392-CB8F-D94C-93BD-D41FDF9A981B}" type="slidenum">
              <a:rPr lang="en-US" smtClean="0"/>
              <a:pPr>
                <a:defRPr/>
              </a:pPr>
              <a:t>‹#›</a:t>
            </a:fld>
            <a:endParaRPr lang="en-US" dirty="0"/>
          </a:p>
        </p:txBody>
      </p:sp>
      <p:sp>
        <p:nvSpPr>
          <p:cNvPr id="19" name="Date Placeholder 3"/>
          <p:cNvSpPr>
            <a:spLocks noGrp="1"/>
          </p:cNvSpPr>
          <p:nvPr>
            <p:ph type="dt" sz="half" idx="2"/>
          </p:nvPr>
        </p:nvSpPr>
        <p:spPr>
          <a:xfrm>
            <a:off x="4298950" y="6375400"/>
            <a:ext cx="1401763" cy="273050"/>
          </a:xfrm>
          <a:prstGeom prst="rect">
            <a:avLst/>
          </a:prstGeom>
        </p:spPr>
        <p:txBody>
          <a:bodyPr vert="horz" lIns="91440" tIns="45720" rIns="91440" bIns="45720" rtlCol="0" anchor="b"/>
          <a:lstStyle>
            <a:lvl1pPr algn="l" fontAlgn="auto">
              <a:spcBef>
                <a:spcPts val="0"/>
              </a:spcBef>
              <a:spcAft>
                <a:spcPts val="0"/>
              </a:spcAft>
              <a:defRPr sz="1000" dirty="0">
                <a:solidFill>
                  <a:srgbClr val="FFFFFF"/>
                </a:solidFill>
                <a:latin typeface="Arial"/>
                <a:ea typeface="+mn-ea"/>
                <a:cs typeface="Arial"/>
              </a:defRPr>
            </a:lvl1pPr>
          </a:lstStyle>
          <a:p>
            <a:pPr>
              <a:defRPr/>
            </a:pPr>
            <a:fld id="{F105B75D-D759-41E0-80E2-B47D500B16E1}" type="datetime1">
              <a:rPr lang="fi-FI" smtClean="0"/>
              <a:t>29.9.2015</a:t>
            </a:fld>
            <a:endParaRPr lang="en-US"/>
          </a:p>
        </p:txBody>
      </p:sp>
      <p:sp>
        <p:nvSpPr>
          <p:cNvPr id="20"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rgbClr val="FFFFFF"/>
                </a:solidFill>
                <a:latin typeface="Arial"/>
                <a:ea typeface="+mn-ea"/>
                <a:cs typeface="Arial"/>
              </a:defRPr>
            </a:lvl1pPr>
          </a:lstStyle>
          <a:p>
            <a:pPr>
              <a:defRPr/>
            </a:pPr>
            <a:endParaRPr lang="en-US" dirty="0"/>
          </a:p>
        </p:txBody>
      </p:sp>
      <p:pic>
        <p:nvPicPr>
          <p:cNvPr id="14" name="Picture 13" descr="shutterstock_11480644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bg1"/>
                </a:solidFill>
                <a:effectLst/>
              </a:defRPr>
            </a:lvl1pPr>
          </a:lstStyle>
          <a:p>
            <a:pPr lvl="0"/>
            <a:r>
              <a:rPr lang="en-US" noProof="0" smtClean="0"/>
              <a:t>Click to edit Master subtitle style</a:t>
            </a:r>
            <a:endParaRPr lang="en-GB" noProof="0" dirty="0"/>
          </a:p>
        </p:txBody>
      </p:sp>
      <p:sp>
        <p:nvSpPr>
          <p:cNvPr id="12" name="Title 1"/>
          <p:cNvSpPr>
            <a:spLocks noGrp="1"/>
          </p:cNvSpPr>
          <p:nvPr>
            <p:ph type="ctrTitle"/>
          </p:nvPr>
        </p:nvSpPr>
        <p:spPr>
          <a:xfrm>
            <a:off x="471982" y="845027"/>
            <a:ext cx="6427326" cy="1878718"/>
          </a:xfrm>
          <a:ln>
            <a:noFill/>
          </a:ln>
        </p:spPr>
        <p:txBody>
          <a:bodyPr rtlCol="0" anchor="ctr" anchorCtr="0">
            <a:normAutofit/>
          </a:bodyPr>
          <a:lstStyle>
            <a:lvl1pPr>
              <a:defRPr lang="en-US" sz="3800" dirty="0">
                <a:solidFill>
                  <a:schemeClr val="accent6"/>
                </a:solidFill>
                <a:effectLst/>
                <a:ea typeface="+mn-ea"/>
              </a:defRPr>
            </a:lvl1pPr>
          </a:lstStyle>
          <a:p>
            <a:pPr lvl="0"/>
            <a:r>
              <a:rPr lang="en-US" noProof="0" smtClean="0"/>
              <a:t>Click to edit Master title style</a:t>
            </a:r>
            <a:endParaRPr lang="en-GB" noProof="0" dirty="0"/>
          </a:p>
        </p:txBody>
      </p:sp>
      <p:sp>
        <p:nvSpPr>
          <p:cNvPr id="13" name="Tekstikehys 9"/>
          <p:cNvSpPr txBox="1"/>
          <p:nvPr userDrawn="1"/>
        </p:nvSpPr>
        <p:spPr>
          <a:xfrm>
            <a:off x="5222789" y="6375400"/>
            <a:ext cx="2365462" cy="272758"/>
          </a:xfrm>
          <a:prstGeom prst="rect">
            <a:avLst/>
          </a:prstGeom>
          <a:noFill/>
        </p:spPr>
        <p:txBody>
          <a:bodyPr wrap="square" tIns="72000" rtlCol="0">
            <a:spAutoFit/>
          </a:bodyPr>
          <a:lstStyle/>
          <a:p>
            <a:r>
              <a:rPr lang="fi-FI" sz="1000" dirty="0" smtClean="0">
                <a:solidFill>
                  <a:schemeClr val="tx1">
                    <a:lumMod val="60000"/>
                    <a:lumOff val="40000"/>
                  </a:schemeClr>
                </a:solidFill>
              </a:rPr>
              <a:t>© Natural Resources</a:t>
            </a:r>
            <a:r>
              <a:rPr lang="fi-FI" sz="1000" baseline="0" dirty="0" smtClean="0">
                <a:solidFill>
                  <a:schemeClr val="tx1">
                    <a:lumMod val="60000"/>
                    <a:lumOff val="40000"/>
                  </a:schemeClr>
                </a:solidFill>
              </a:rPr>
              <a:t> Institute Finland</a:t>
            </a:r>
            <a:endParaRPr lang="fi-FI" sz="1000" dirty="0">
              <a:solidFill>
                <a:schemeClr val="tx1">
                  <a:lumMod val="60000"/>
                  <a:lumOff val="40000"/>
                </a:schemeClr>
              </a:solidFill>
            </a:endParaRPr>
          </a:p>
        </p:txBody>
      </p: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89600" y="5652000"/>
            <a:ext cx="1224000" cy="1095521"/>
          </a:xfrm>
          <a:prstGeom prst="rect">
            <a:avLst/>
          </a:prstGeom>
        </p:spPr>
      </p:pic>
    </p:spTree>
    <p:extLst>
      <p:ext uri="{BB962C8B-B14F-4D97-AF65-F5344CB8AC3E}">
        <p14:creationId xmlns:p14="http://schemas.microsoft.com/office/powerpoint/2010/main" val="176584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LUKE - Title Slide 3">
    <p:spTree>
      <p:nvGrpSpPr>
        <p:cNvPr id="1" name=""/>
        <p:cNvGrpSpPr/>
        <p:nvPr/>
      </p:nvGrpSpPr>
      <p:grpSpPr>
        <a:xfrm>
          <a:off x="0" y="0"/>
          <a:ext cx="0" cy="0"/>
          <a:chOff x="0" y="0"/>
          <a:chExt cx="0" cy="0"/>
        </a:xfrm>
      </p:grpSpPr>
      <p:sp>
        <p:nvSpPr>
          <p:cNvPr id="21"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rgbClr val="FFFFFF"/>
                </a:solidFill>
                <a:latin typeface="Arial"/>
                <a:ea typeface="+mn-ea"/>
                <a:cs typeface="Arial"/>
              </a:defRPr>
            </a:lvl1pPr>
          </a:lstStyle>
          <a:p>
            <a:pPr>
              <a:defRPr/>
            </a:pPr>
            <a:fld id="{E1797392-CB8F-D94C-93BD-D41FDF9A981B}" type="slidenum">
              <a:rPr lang="en-US" smtClean="0"/>
              <a:pPr>
                <a:defRPr/>
              </a:pPr>
              <a:t>‹#›</a:t>
            </a:fld>
            <a:endParaRPr lang="en-US" dirty="0"/>
          </a:p>
        </p:txBody>
      </p:sp>
      <p:sp>
        <p:nvSpPr>
          <p:cNvPr id="19" name="Date Placeholder 3"/>
          <p:cNvSpPr>
            <a:spLocks noGrp="1"/>
          </p:cNvSpPr>
          <p:nvPr>
            <p:ph type="dt" sz="half" idx="2"/>
          </p:nvPr>
        </p:nvSpPr>
        <p:spPr>
          <a:xfrm>
            <a:off x="4298950" y="6375400"/>
            <a:ext cx="1401763" cy="273050"/>
          </a:xfrm>
          <a:prstGeom prst="rect">
            <a:avLst/>
          </a:prstGeom>
        </p:spPr>
        <p:txBody>
          <a:bodyPr vert="horz" lIns="91440" tIns="45720" rIns="91440" bIns="45720" rtlCol="0" anchor="b"/>
          <a:lstStyle>
            <a:lvl1pPr algn="l" fontAlgn="auto">
              <a:spcBef>
                <a:spcPts val="0"/>
              </a:spcBef>
              <a:spcAft>
                <a:spcPts val="0"/>
              </a:spcAft>
              <a:defRPr sz="1000" dirty="0">
                <a:solidFill>
                  <a:srgbClr val="FFFFFF"/>
                </a:solidFill>
                <a:latin typeface="Arial"/>
                <a:ea typeface="+mn-ea"/>
                <a:cs typeface="Arial"/>
              </a:defRPr>
            </a:lvl1pPr>
          </a:lstStyle>
          <a:p>
            <a:pPr>
              <a:defRPr/>
            </a:pPr>
            <a:fld id="{48332611-F7A7-48E2-A505-105CD6716953}" type="datetime1">
              <a:rPr lang="fi-FI" smtClean="0"/>
              <a:t>29.9.2015</a:t>
            </a:fld>
            <a:endParaRPr lang="en-US"/>
          </a:p>
        </p:txBody>
      </p:sp>
      <p:sp>
        <p:nvSpPr>
          <p:cNvPr id="20"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rgbClr val="FFFFFF"/>
                </a:solidFill>
                <a:latin typeface="Arial"/>
                <a:ea typeface="+mn-ea"/>
                <a:cs typeface="Arial"/>
              </a:defRPr>
            </a:lvl1pPr>
          </a:lstStyle>
          <a:p>
            <a:pPr>
              <a:defRPr/>
            </a:pPr>
            <a:endParaRPr lang="en-US" dirty="0"/>
          </a:p>
        </p:txBody>
      </p:sp>
      <p:pic>
        <p:nvPicPr>
          <p:cNvPr id="16" name="Picture 15" descr="vesi.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accent6"/>
                </a:solidFill>
                <a:effectLst/>
              </a:defRPr>
            </a:lvl1pPr>
          </a:lstStyle>
          <a:p>
            <a:pPr lvl="0"/>
            <a:r>
              <a:rPr lang="en-US" noProof="0" smtClean="0"/>
              <a:t>Click to edit Master subtitle style</a:t>
            </a:r>
            <a:endParaRPr lang="en-GB" noProof="0" dirty="0"/>
          </a:p>
        </p:txBody>
      </p:sp>
      <p:sp>
        <p:nvSpPr>
          <p:cNvPr id="12" name="Title 1"/>
          <p:cNvSpPr>
            <a:spLocks noGrp="1"/>
          </p:cNvSpPr>
          <p:nvPr>
            <p:ph type="ctrTitle"/>
          </p:nvPr>
        </p:nvSpPr>
        <p:spPr>
          <a:xfrm>
            <a:off x="471982" y="845027"/>
            <a:ext cx="6427326" cy="1878718"/>
          </a:xfrm>
          <a:ln>
            <a:noFill/>
          </a:ln>
        </p:spPr>
        <p:txBody>
          <a:bodyPr rtlCol="0">
            <a:normAutofit/>
          </a:bodyPr>
          <a:lstStyle>
            <a:lvl1pPr>
              <a:defRPr lang="en-US" sz="3800" dirty="0">
                <a:solidFill>
                  <a:schemeClr val="accent1"/>
                </a:solidFill>
                <a:effectLst/>
                <a:ea typeface="+mn-ea"/>
              </a:defRPr>
            </a:lvl1pPr>
          </a:lstStyle>
          <a:p>
            <a:pPr lvl="0"/>
            <a:r>
              <a:rPr lang="en-US" noProof="0" smtClean="0"/>
              <a:t>Click to edit Master title style</a:t>
            </a:r>
            <a:endParaRPr lang="en-GB" noProof="0" dirty="0"/>
          </a:p>
        </p:txBody>
      </p:sp>
      <p:sp>
        <p:nvSpPr>
          <p:cNvPr id="13" name="Tekstikehys 9"/>
          <p:cNvSpPr txBox="1"/>
          <p:nvPr userDrawn="1"/>
        </p:nvSpPr>
        <p:spPr>
          <a:xfrm>
            <a:off x="5222789" y="6375400"/>
            <a:ext cx="2365462" cy="272758"/>
          </a:xfrm>
          <a:prstGeom prst="rect">
            <a:avLst/>
          </a:prstGeom>
          <a:noFill/>
        </p:spPr>
        <p:txBody>
          <a:bodyPr wrap="square" tIns="72000" rtlCol="0">
            <a:spAutoFit/>
          </a:bodyPr>
          <a:lstStyle/>
          <a:p>
            <a:r>
              <a:rPr lang="fi-FI" sz="1000" dirty="0" smtClean="0">
                <a:solidFill>
                  <a:schemeClr val="tx1">
                    <a:lumMod val="60000"/>
                    <a:lumOff val="40000"/>
                  </a:schemeClr>
                </a:solidFill>
              </a:rPr>
              <a:t>© Natural Resources</a:t>
            </a:r>
            <a:r>
              <a:rPr lang="fi-FI" sz="1000" baseline="0" dirty="0" smtClean="0">
                <a:solidFill>
                  <a:schemeClr val="tx1">
                    <a:lumMod val="60000"/>
                    <a:lumOff val="40000"/>
                  </a:schemeClr>
                </a:solidFill>
              </a:rPr>
              <a:t> Institute Finland</a:t>
            </a:r>
            <a:endParaRPr lang="fi-FI" sz="1000" dirty="0">
              <a:solidFill>
                <a:schemeClr val="tx1">
                  <a:lumMod val="60000"/>
                  <a:lumOff val="40000"/>
                </a:schemeClr>
              </a:solidFill>
            </a:endParaRPr>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89600" y="5652000"/>
            <a:ext cx="1224000" cy="1095521"/>
          </a:xfrm>
          <a:prstGeom prst="rect">
            <a:avLst/>
          </a:prstGeom>
        </p:spPr>
      </p:pic>
    </p:spTree>
    <p:extLst>
      <p:ext uri="{BB962C8B-B14F-4D97-AF65-F5344CB8AC3E}">
        <p14:creationId xmlns:p14="http://schemas.microsoft.com/office/powerpoint/2010/main" val="410740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LUKE - Title Slide 3">
    <p:spTree>
      <p:nvGrpSpPr>
        <p:cNvPr id="1" name=""/>
        <p:cNvGrpSpPr/>
        <p:nvPr/>
      </p:nvGrpSpPr>
      <p:grpSpPr>
        <a:xfrm>
          <a:off x="0" y="0"/>
          <a:ext cx="0" cy="0"/>
          <a:chOff x="0" y="0"/>
          <a:chExt cx="0" cy="0"/>
        </a:xfrm>
      </p:grpSpPr>
      <p:sp>
        <p:nvSpPr>
          <p:cNvPr id="21"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rgbClr val="FFFFFF"/>
                </a:solidFill>
                <a:latin typeface="Arial"/>
                <a:ea typeface="+mn-ea"/>
                <a:cs typeface="Arial"/>
              </a:defRPr>
            </a:lvl1pPr>
          </a:lstStyle>
          <a:p>
            <a:pPr>
              <a:defRPr/>
            </a:pPr>
            <a:fld id="{E1797392-CB8F-D94C-93BD-D41FDF9A981B}" type="slidenum">
              <a:rPr lang="en-US" smtClean="0"/>
              <a:pPr>
                <a:defRPr/>
              </a:pPr>
              <a:t>‹#›</a:t>
            </a:fld>
            <a:endParaRPr lang="en-US" dirty="0"/>
          </a:p>
        </p:txBody>
      </p:sp>
      <p:sp>
        <p:nvSpPr>
          <p:cNvPr id="19" name="Date Placeholder 3"/>
          <p:cNvSpPr>
            <a:spLocks noGrp="1"/>
          </p:cNvSpPr>
          <p:nvPr>
            <p:ph type="dt" sz="half" idx="2"/>
          </p:nvPr>
        </p:nvSpPr>
        <p:spPr>
          <a:xfrm>
            <a:off x="4298950" y="6375400"/>
            <a:ext cx="1401763" cy="273050"/>
          </a:xfrm>
          <a:prstGeom prst="rect">
            <a:avLst/>
          </a:prstGeom>
        </p:spPr>
        <p:txBody>
          <a:bodyPr vert="horz" lIns="91440" tIns="45720" rIns="91440" bIns="45720" rtlCol="0" anchor="b"/>
          <a:lstStyle>
            <a:lvl1pPr algn="l" fontAlgn="auto">
              <a:spcBef>
                <a:spcPts val="0"/>
              </a:spcBef>
              <a:spcAft>
                <a:spcPts val="0"/>
              </a:spcAft>
              <a:defRPr sz="1000" dirty="0">
                <a:solidFill>
                  <a:srgbClr val="FFFFFF"/>
                </a:solidFill>
                <a:latin typeface="Arial"/>
                <a:ea typeface="+mn-ea"/>
                <a:cs typeface="Arial"/>
              </a:defRPr>
            </a:lvl1pPr>
          </a:lstStyle>
          <a:p>
            <a:pPr>
              <a:defRPr/>
            </a:pPr>
            <a:fld id="{A1CAEF43-0707-4903-914A-CAFAE762C87C}" type="datetime1">
              <a:rPr lang="fi-FI" smtClean="0"/>
              <a:t>29.9.2015</a:t>
            </a:fld>
            <a:endParaRPr lang="en-US"/>
          </a:p>
        </p:txBody>
      </p:sp>
      <p:sp>
        <p:nvSpPr>
          <p:cNvPr id="20"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rgbClr val="FFFFFF"/>
                </a:solidFill>
                <a:latin typeface="Arial"/>
                <a:ea typeface="+mn-ea"/>
                <a:cs typeface="Arial"/>
              </a:defRPr>
            </a:lvl1pPr>
          </a:lstStyle>
          <a:p>
            <a:pPr>
              <a:defRPr/>
            </a:pPr>
            <a:endParaRPr lang="en-US" dirty="0"/>
          </a:p>
        </p:txBody>
      </p:sp>
      <p:pic>
        <p:nvPicPr>
          <p:cNvPr id="14" name="Picture 13" descr="Turkki lo res.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bg1"/>
                </a:solidFill>
                <a:effectLst/>
              </a:defRPr>
            </a:lvl1pPr>
          </a:lstStyle>
          <a:p>
            <a:pPr lvl="0"/>
            <a:r>
              <a:rPr lang="en-US" noProof="0" smtClean="0"/>
              <a:t>Click to edit Master subtitle style</a:t>
            </a:r>
            <a:endParaRPr lang="en-GB" noProof="0" dirty="0"/>
          </a:p>
        </p:txBody>
      </p:sp>
      <p:sp>
        <p:nvSpPr>
          <p:cNvPr id="12" name="Title 1"/>
          <p:cNvSpPr>
            <a:spLocks noGrp="1"/>
          </p:cNvSpPr>
          <p:nvPr>
            <p:ph type="ctrTitle"/>
          </p:nvPr>
        </p:nvSpPr>
        <p:spPr>
          <a:xfrm>
            <a:off x="471982" y="845027"/>
            <a:ext cx="6427326" cy="1878718"/>
          </a:xfrm>
          <a:ln>
            <a:noFill/>
          </a:ln>
        </p:spPr>
        <p:txBody>
          <a:bodyPr rtlCol="0" anchor="ctr" anchorCtr="0">
            <a:normAutofit/>
          </a:bodyPr>
          <a:lstStyle>
            <a:lvl1pPr>
              <a:defRPr lang="en-US" sz="3800" dirty="0">
                <a:solidFill>
                  <a:schemeClr val="bg1"/>
                </a:solidFill>
                <a:effectLst/>
                <a:ea typeface="+mn-ea"/>
              </a:defRPr>
            </a:lvl1pPr>
          </a:lstStyle>
          <a:p>
            <a:pPr lvl="0"/>
            <a:r>
              <a:rPr lang="en-US" noProof="0" smtClean="0"/>
              <a:t>Click to edit Master title style</a:t>
            </a:r>
            <a:endParaRPr lang="en-GB" noProof="0" dirty="0"/>
          </a:p>
        </p:txBody>
      </p:sp>
      <p:sp>
        <p:nvSpPr>
          <p:cNvPr id="13" name="Tekstikehys 9"/>
          <p:cNvSpPr txBox="1"/>
          <p:nvPr userDrawn="1"/>
        </p:nvSpPr>
        <p:spPr>
          <a:xfrm>
            <a:off x="5222789" y="6375400"/>
            <a:ext cx="2365462" cy="272758"/>
          </a:xfrm>
          <a:prstGeom prst="rect">
            <a:avLst/>
          </a:prstGeom>
          <a:noFill/>
        </p:spPr>
        <p:txBody>
          <a:bodyPr wrap="square" tIns="72000" rtlCol="0">
            <a:spAutoFit/>
          </a:bodyPr>
          <a:lstStyle/>
          <a:p>
            <a:r>
              <a:rPr lang="fi-FI" sz="1000" dirty="0" smtClean="0">
                <a:solidFill>
                  <a:schemeClr val="tx1">
                    <a:lumMod val="60000"/>
                    <a:lumOff val="40000"/>
                  </a:schemeClr>
                </a:solidFill>
              </a:rPr>
              <a:t>© Natural Resources</a:t>
            </a:r>
            <a:r>
              <a:rPr lang="fi-FI" sz="1000" baseline="0" dirty="0" smtClean="0">
                <a:solidFill>
                  <a:schemeClr val="tx1">
                    <a:lumMod val="60000"/>
                    <a:lumOff val="40000"/>
                  </a:schemeClr>
                </a:solidFill>
              </a:rPr>
              <a:t> Institute Finland</a:t>
            </a:r>
            <a:endParaRPr lang="fi-FI" sz="1000" dirty="0">
              <a:solidFill>
                <a:schemeClr val="tx1">
                  <a:lumMod val="60000"/>
                  <a:lumOff val="40000"/>
                </a:schemeClr>
              </a:solidFill>
            </a:endParaRPr>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89600" y="5652000"/>
            <a:ext cx="1224000" cy="1095521"/>
          </a:xfrm>
          <a:prstGeom prst="rect">
            <a:avLst/>
          </a:prstGeom>
        </p:spPr>
      </p:pic>
    </p:spTree>
    <p:extLst>
      <p:ext uri="{BB962C8B-B14F-4D97-AF65-F5344CB8AC3E}">
        <p14:creationId xmlns:p14="http://schemas.microsoft.com/office/powerpoint/2010/main" val="3564509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LUKE - Title Slide 3">
    <p:spTree>
      <p:nvGrpSpPr>
        <p:cNvPr id="1" name=""/>
        <p:cNvGrpSpPr/>
        <p:nvPr/>
      </p:nvGrpSpPr>
      <p:grpSpPr>
        <a:xfrm>
          <a:off x="0" y="0"/>
          <a:ext cx="0" cy="0"/>
          <a:chOff x="0" y="0"/>
          <a:chExt cx="0" cy="0"/>
        </a:xfrm>
      </p:grpSpPr>
      <p:sp>
        <p:nvSpPr>
          <p:cNvPr id="21"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rgbClr val="FFFFFF"/>
                </a:solidFill>
                <a:latin typeface="Arial"/>
                <a:ea typeface="+mn-ea"/>
                <a:cs typeface="Arial"/>
              </a:defRPr>
            </a:lvl1pPr>
          </a:lstStyle>
          <a:p>
            <a:pPr>
              <a:defRPr/>
            </a:pPr>
            <a:fld id="{E1797392-CB8F-D94C-93BD-D41FDF9A981B}" type="slidenum">
              <a:rPr lang="en-US" smtClean="0"/>
              <a:pPr>
                <a:defRPr/>
              </a:pPr>
              <a:t>‹#›</a:t>
            </a:fld>
            <a:endParaRPr lang="en-US" dirty="0"/>
          </a:p>
        </p:txBody>
      </p:sp>
      <p:sp>
        <p:nvSpPr>
          <p:cNvPr id="19" name="Date Placeholder 3"/>
          <p:cNvSpPr>
            <a:spLocks noGrp="1"/>
          </p:cNvSpPr>
          <p:nvPr>
            <p:ph type="dt" sz="half" idx="2"/>
          </p:nvPr>
        </p:nvSpPr>
        <p:spPr>
          <a:xfrm>
            <a:off x="4298950" y="6375400"/>
            <a:ext cx="1401763" cy="273050"/>
          </a:xfrm>
          <a:prstGeom prst="rect">
            <a:avLst/>
          </a:prstGeom>
        </p:spPr>
        <p:txBody>
          <a:bodyPr vert="horz" lIns="91440" tIns="45720" rIns="91440" bIns="45720" rtlCol="0" anchor="b"/>
          <a:lstStyle>
            <a:lvl1pPr algn="l" fontAlgn="auto">
              <a:spcBef>
                <a:spcPts val="0"/>
              </a:spcBef>
              <a:spcAft>
                <a:spcPts val="0"/>
              </a:spcAft>
              <a:defRPr sz="1000" dirty="0">
                <a:solidFill>
                  <a:srgbClr val="FFFFFF"/>
                </a:solidFill>
                <a:latin typeface="Arial"/>
                <a:ea typeface="+mn-ea"/>
                <a:cs typeface="Arial"/>
              </a:defRPr>
            </a:lvl1pPr>
          </a:lstStyle>
          <a:p>
            <a:pPr>
              <a:defRPr/>
            </a:pPr>
            <a:fld id="{F8E2FF79-BE21-4006-BDD0-F3CF7FBDCDE7}" type="datetime1">
              <a:rPr lang="fi-FI" smtClean="0"/>
              <a:t>29.9.2015</a:t>
            </a:fld>
            <a:endParaRPr lang="en-US"/>
          </a:p>
        </p:txBody>
      </p:sp>
      <p:sp>
        <p:nvSpPr>
          <p:cNvPr id="20"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rgbClr val="FFFFFF"/>
                </a:solidFill>
                <a:latin typeface="Arial"/>
                <a:ea typeface="+mn-ea"/>
                <a:cs typeface="Arial"/>
              </a:defRPr>
            </a:lvl1pPr>
          </a:lstStyle>
          <a:p>
            <a:pPr>
              <a:defRPr/>
            </a:pPr>
            <a:endParaRPr lang="en-US" dirty="0"/>
          </a:p>
        </p:txBody>
      </p:sp>
      <p:pic>
        <p:nvPicPr>
          <p:cNvPr id="2" name="Picture 1" descr="lehtivihreä.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7526736" cy="6857999"/>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bg1"/>
                </a:solidFill>
                <a:effectLst/>
              </a:defRPr>
            </a:lvl1pPr>
          </a:lstStyle>
          <a:p>
            <a:pPr lvl="0"/>
            <a:r>
              <a:rPr lang="en-US" noProof="0" smtClean="0"/>
              <a:t>Click to edit Master subtitle style</a:t>
            </a:r>
            <a:endParaRPr lang="en-GB" noProof="0" dirty="0"/>
          </a:p>
        </p:txBody>
      </p:sp>
      <p:sp>
        <p:nvSpPr>
          <p:cNvPr id="12" name="Title 1"/>
          <p:cNvSpPr>
            <a:spLocks noGrp="1"/>
          </p:cNvSpPr>
          <p:nvPr>
            <p:ph type="ctrTitle"/>
          </p:nvPr>
        </p:nvSpPr>
        <p:spPr>
          <a:xfrm>
            <a:off x="471982" y="845027"/>
            <a:ext cx="6427326" cy="1878718"/>
          </a:xfrm>
          <a:ln>
            <a:noFill/>
          </a:ln>
        </p:spPr>
        <p:txBody>
          <a:bodyPr rtlCol="0" anchor="ctr" anchorCtr="0">
            <a:normAutofit/>
          </a:bodyPr>
          <a:lstStyle>
            <a:lvl1pPr>
              <a:defRPr lang="en-US" sz="3800" dirty="0">
                <a:solidFill>
                  <a:schemeClr val="bg1"/>
                </a:solidFill>
                <a:effectLst/>
                <a:ea typeface="+mn-ea"/>
              </a:defRPr>
            </a:lvl1pPr>
          </a:lstStyle>
          <a:p>
            <a:pPr lvl="0"/>
            <a:r>
              <a:rPr lang="en-US" noProof="0" smtClean="0"/>
              <a:t>Click to edit Master title style</a:t>
            </a:r>
            <a:endParaRPr lang="en-GB" noProof="0" dirty="0"/>
          </a:p>
        </p:txBody>
      </p:sp>
      <p:sp>
        <p:nvSpPr>
          <p:cNvPr id="13" name="Tekstikehys 9"/>
          <p:cNvSpPr txBox="1"/>
          <p:nvPr userDrawn="1"/>
        </p:nvSpPr>
        <p:spPr>
          <a:xfrm>
            <a:off x="5222789" y="6375400"/>
            <a:ext cx="2365462" cy="272758"/>
          </a:xfrm>
          <a:prstGeom prst="rect">
            <a:avLst/>
          </a:prstGeom>
          <a:noFill/>
        </p:spPr>
        <p:txBody>
          <a:bodyPr wrap="square" tIns="72000" rtlCol="0">
            <a:spAutoFit/>
          </a:bodyPr>
          <a:lstStyle/>
          <a:p>
            <a:r>
              <a:rPr lang="fi-FI" sz="1000" dirty="0" smtClean="0">
                <a:solidFill>
                  <a:schemeClr val="tx1">
                    <a:lumMod val="60000"/>
                    <a:lumOff val="40000"/>
                  </a:schemeClr>
                </a:solidFill>
              </a:rPr>
              <a:t>© Natural Resources</a:t>
            </a:r>
            <a:r>
              <a:rPr lang="fi-FI" sz="1000" baseline="0" dirty="0" smtClean="0">
                <a:solidFill>
                  <a:schemeClr val="tx1">
                    <a:lumMod val="60000"/>
                    <a:lumOff val="40000"/>
                  </a:schemeClr>
                </a:solidFill>
              </a:rPr>
              <a:t> Institute Finland</a:t>
            </a:r>
            <a:endParaRPr lang="fi-FI" sz="1000" dirty="0">
              <a:solidFill>
                <a:schemeClr val="tx1">
                  <a:lumMod val="60000"/>
                  <a:lumOff val="40000"/>
                </a:schemeClr>
              </a:solidFill>
            </a:endParaRPr>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89600" y="5652000"/>
            <a:ext cx="1224000" cy="1095521"/>
          </a:xfrm>
          <a:prstGeom prst="rect">
            <a:avLst/>
          </a:prstGeom>
        </p:spPr>
      </p:pic>
    </p:spTree>
    <p:extLst>
      <p:ext uri="{BB962C8B-B14F-4D97-AF65-F5344CB8AC3E}">
        <p14:creationId xmlns:p14="http://schemas.microsoft.com/office/powerpoint/2010/main" val="399984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20725" y="1949450"/>
            <a:ext cx="75438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en-GB" noProof="0" dirty="0"/>
          </a:p>
        </p:txBody>
      </p:sp>
      <p:sp>
        <p:nvSpPr>
          <p:cNvPr id="1027" name="Title Placeholder 1"/>
          <p:cNvSpPr>
            <a:spLocks noGrp="1"/>
          </p:cNvSpPr>
          <p:nvPr>
            <p:ph type="title"/>
          </p:nvPr>
        </p:nvSpPr>
        <p:spPr bwMode="auto">
          <a:xfrm>
            <a:off x="720725" y="817563"/>
            <a:ext cx="7543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fi-FI" noProof="0" smtClean="0"/>
              <a:t>Muokkaa perustyyl. napsautt.</a:t>
            </a:r>
            <a:endParaRPr lang="en-GB" noProof="0" dirty="0"/>
          </a:p>
        </p:txBody>
      </p:sp>
      <p:sp>
        <p:nvSpPr>
          <p:cNvPr id="4" name="Date Placeholder 3"/>
          <p:cNvSpPr>
            <a:spLocks noGrp="1"/>
          </p:cNvSpPr>
          <p:nvPr>
            <p:ph type="dt" sz="half" idx="2"/>
          </p:nvPr>
        </p:nvSpPr>
        <p:spPr>
          <a:xfrm>
            <a:off x="4249522" y="6375400"/>
            <a:ext cx="907365" cy="273050"/>
          </a:xfrm>
          <a:prstGeom prst="rect">
            <a:avLst/>
          </a:prstGeom>
        </p:spPr>
        <p:txBody>
          <a:bodyPr vert="horz" lIns="91440" tIns="45720" rIns="91440" bIns="45720" rtlCol="0" anchor="b"/>
          <a:lstStyle>
            <a:lvl1pPr algn="l" fontAlgn="auto">
              <a:spcBef>
                <a:spcPts val="0"/>
              </a:spcBef>
              <a:spcAft>
                <a:spcPts val="0"/>
              </a:spcAft>
              <a:defRPr sz="1000" dirty="0">
                <a:solidFill>
                  <a:schemeClr val="tx1">
                    <a:tint val="75000"/>
                  </a:schemeClr>
                </a:solidFill>
                <a:latin typeface="Arial"/>
                <a:ea typeface="+mn-ea"/>
                <a:cs typeface="Arial"/>
              </a:defRPr>
            </a:lvl1pPr>
          </a:lstStyle>
          <a:p>
            <a:pPr>
              <a:defRPr/>
            </a:pPr>
            <a:fld id="{72CAC7DD-A80C-4FFC-AEB3-15CEF072841B}" type="datetime1">
              <a:rPr lang="fi-FI" smtClean="0"/>
              <a:t>29.9.2015</a:t>
            </a:fld>
            <a:endParaRPr lang="en-US" dirty="0"/>
          </a:p>
        </p:txBody>
      </p:sp>
      <p:sp>
        <p:nvSpPr>
          <p:cNvPr id="5" name="Footer Placeholder 4"/>
          <p:cNvSpPr>
            <a:spLocks noGrp="1"/>
          </p:cNvSpPr>
          <p:nvPr>
            <p:ph type="ftr" sz="quarter" idx="3"/>
          </p:nvPr>
        </p:nvSpPr>
        <p:spPr>
          <a:xfrm>
            <a:off x="1343025" y="6375400"/>
            <a:ext cx="2895600" cy="273050"/>
          </a:xfrm>
          <a:prstGeom prst="rect">
            <a:avLst/>
          </a:prstGeom>
        </p:spPr>
        <p:txBody>
          <a:bodyPr vert="horz" lIns="91440" tIns="45720" rIns="91440" bIns="45720" rtlCol="0" anchor="b"/>
          <a:lstStyle>
            <a:lvl1pPr algn="l" fontAlgn="auto">
              <a:spcBef>
                <a:spcPts val="0"/>
              </a:spcBef>
              <a:spcAft>
                <a:spcPts val="0"/>
              </a:spcAft>
              <a:defRPr sz="1000" smtClean="0">
                <a:solidFill>
                  <a:schemeClr val="tx1">
                    <a:tint val="75000"/>
                  </a:schemeClr>
                </a:solidFill>
                <a:latin typeface="Arial"/>
                <a:ea typeface="+mn-ea"/>
                <a:cs typeface="Arial"/>
              </a:defRPr>
            </a:lvl1pPr>
          </a:lstStyle>
          <a:p>
            <a:pPr>
              <a:defRPr/>
            </a:pPr>
            <a:endParaRPr lang="en-US" dirty="0"/>
          </a:p>
        </p:txBody>
      </p:sp>
      <p:sp>
        <p:nvSpPr>
          <p:cNvPr id="7" name="Slide Number Placeholder 6"/>
          <p:cNvSpPr>
            <a:spLocks noGrp="1"/>
          </p:cNvSpPr>
          <p:nvPr>
            <p:ph type="sldNum" sz="quarter" idx="4"/>
          </p:nvPr>
        </p:nvSpPr>
        <p:spPr>
          <a:xfrm>
            <a:off x="823913" y="6375400"/>
            <a:ext cx="449262" cy="273050"/>
          </a:xfrm>
          <a:prstGeom prst="rect">
            <a:avLst/>
          </a:prstGeom>
        </p:spPr>
        <p:txBody>
          <a:bodyPr vert="horz" lIns="91440" tIns="45720" rIns="91440" bIns="45720" rtlCol="0" anchor="b"/>
          <a:lstStyle>
            <a:lvl1pPr algn="l" fontAlgn="auto">
              <a:spcBef>
                <a:spcPts val="0"/>
              </a:spcBef>
              <a:spcAft>
                <a:spcPts val="0"/>
              </a:spcAft>
              <a:defRPr sz="1000" b="1" smtClean="0">
                <a:solidFill>
                  <a:schemeClr val="tx1">
                    <a:tint val="75000"/>
                  </a:schemeClr>
                </a:solidFill>
                <a:latin typeface="Arial"/>
                <a:ea typeface="+mn-ea"/>
                <a:cs typeface="Arial"/>
              </a:defRPr>
            </a:lvl1pPr>
          </a:lstStyle>
          <a:p>
            <a:pPr>
              <a:defRPr/>
            </a:pPr>
            <a:fld id="{E1797392-CB8F-D94C-93BD-D41FDF9A981B}" type="slidenum">
              <a:rPr lang="en-US"/>
              <a:pPr>
                <a:defRPr/>
              </a:pPr>
              <a:t>‹#›</a:t>
            </a:fld>
            <a:endParaRPr lang="en-US" dirty="0"/>
          </a:p>
        </p:txBody>
      </p:sp>
      <p:cxnSp>
        <p:nvCxnSpPr>
          <p:cNvPr id="11" name="Straight Connector 10"/>
          <p:cNvCxnSpPr/>
          <p:nvPr/>
        </p:nvCxnSpPr>
        <p:spPr>
          <a:xfrm>
            <a:off x="720725" y="6436800"/>
            <a:ext cx="0" cy="432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Tekstikehys 9"/>
          <p:cNvSpPr txBox="1"/>
          <p:nvPr/>
        </p:nvSpPr>
        <p:spPr>
          <a:xfrm>
            <a:off x="5222789" y="6375400"/>
            <a:ext cx="2365462" cy="272758"/>
          </a:xfrm>
          <a:prstGeom prst="rect">
            <a:avLst/>
          </a:prstGeom>
          <a:noFill/>
        </p:spPr>
        <p:txBody>
          <a:bodyPr wrap="square" tIns="72000" rtlCol="0">
            <a:spAutoFit/>
          </a:bodyPr>
          <a:lstStyle/>
          <a:p>
            <a:r>
              <a:rPr lang="fi-FI" sz="1000" dirty="0" smtClean="0">
                <a:solidFill>
                  <a:schemeClr val="tx1">
                    <a:lumMod val="60000"/>
                    <a:lumOff val="40000"/>
                  </a:schemeClr>
                </a:solidFill>
              </a:rPr>
              <a:t>© Natural Resources</a:t>
            </a:r>
            <a:r>
              <a:rPr lang="fi-FI" sz="1000" baseline="0" dirty="0" smtClean="0">
                <a:solidFill>
                  <a:schemeClr val="tx1">
                    <a:lumMod val="60000"/>
                    <a:lumOff val="40000"/>
                  </a:schemeClr>
                </a:solidFill>
              </a:rPr>
              <a:t> Institute Finland</a:t>
            </a:r>
            <a:endParaRPr lang="fi-FI" sz="1000" dirty="0">
              <a:solidFill>
                <a:schemeClr val="tx1">
                  <a:lumMod val="60000"/>
                  <a:lumOff val="40000"/>
                </a:schemeClr>
              </a:solidFill>
            </a:endParaRPr>
          </a:p>
        </p:txBody>
      </p:sp>
      <p:pic>
        <p:nvPicPr>
          <p:cNvPr id="2" name="Picture 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833412" y="5796000"/>
            <a:ext cx="1080000" cy="966636"/>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2" r:id="rId2"/>
    <p:sldLayoutId id="2147483693" r:id="rId3"/>
    <p:sldLayoutId id="2147483690" r:id="rId4"/>
    <p:sldLayoutId id="2147483691" r:id="rId5"/>
    <p:sldLayoutId id="2147483694" r:id="rId6"/>
    <p:sldLayoutId id="2147483695" r:id="rId7"/>
    <p:sldLayoutId id="2147483698" r:id="rId8"/>
    <p:sldLayoutId id="2147483699" r:id="rId9"/>
    <p:sldLayoutId id="2147483702" r:id="rId10"/>
    <p:sldLayoutId id="2147483697" r:id="rId11"/>
    <p:sldLayoutId id="2147483681" r:id="rId12"/>
    <p:sldLayoutId id="2147483682" r:id="rId13"/>
    <p:sldLayoutId id="2147483683" r:id="rId14"/>
    <p:sldLayoutId id="2147483684" r:id="rId15"/>
    <p:sldLayoutId id="2147483685" r:id="rId16"/>
    <p:sldLayoutId id="2147483686" r:id="rId17"/>
    <p:sldLayoutId id="2147483701" r:id="rId18"/>
    <p:sldLayoutId id="2147483700" r:id="rId19"/>
  </p:sldLayoutIdLst>
  <p:timing>
    <p:tnLst>
      <p:par>
        <p:cTn id="1" dur="indefinite" restart="never" nodeType="tmRoot"/>
      </p:par>
    </p:tnLst>
  </p:timing>
  <p:hf hdr="0"/>
  <p:txStyles>
    <p:titleStyle>
      <a:lvl1pPr algn="l" defTabSz="457200" rtl="0" eaLnBrk="1" fontAlgn="base" hangingPunct="1">
        <a:spcBef>
          <a:spcPct val="0"/>
        </a:spcBef>
        <a:spcAft>
          <a:spcPct val="0"/>
        </a:spcAft>
        <a:defRPr sz="2600" kern="1200">
          <a:solidFill>
            <a:schemeClr val="accent1"/>
          </a:solidFill>
          <a:latin typeface="Arial"/>
          <a:ea typeface="ＭＳ Ｐゴシック" charset="0"/>
          <a:cs typeface="Arial"/>
        </a:defRPr>
      </a:lvl1pPr>
      <a:lvl2pPr algn="l" defTabSz="457200" rtl="0" eaLnBrk="1" fontAlgn="base" hangingPunct="1">
        <a:spcBef>
          <a:spcPct val="0"/>
        </a:spcBef>
        <a:spcAft>
          <a:spcPct val="0"/>
        </a:spcAft>
        <a:defRPr sz="2600">
          <a:solidFill>
            <a:schemeClr val="accent1"/>
          </a:solidFill>
          <a:latin typeface="Arial" charset="0"/>
          <a:ea typeface="ＭＳ Ｐゴシック" charset="0"/>
        </a:defRPr>
      </a:lvl2pPr>
      <a:lvl3pPr algn="l" defTabSz="457200" rtl="0" eaLnBrk="1" fontAlgn="base" hangingPunct="1">
        <a:spcBef>
          <a:spcPct val="0"/>
        </a:spcBef>
        <a:spcAft>
          <a:spcPct val="0"/>
        </a:spcAft>
        <a:defRPr sz="2600">
          <a:solidFill>
            <a:schemeClr val="accent1"/>
          </a:solidFill>
          <a:latin typeface="Arial" charset="0"/>
          <a:ea typeface="ＭＳ Ｐゴシック" charset="0"/>
        </a:defRPr>
      </a:lvl3pPr>
      <a:lvl4pPr algn="l" defTabSz="457200" rtl="0" eaLnBrk="1" fontAlgn="base" hangingPunct="1">
        <a:spcBef>
          <a:spcPct val="0"/>
        </a:spcBef>
        <a:spcAft>
          <a:spcPct val="0"/>
        </a:spcAft>
        <a:defRPr sz="2600">
          <a:solidFill>
            <a:schemeClr val="accent1"/>
          </a:solidFill>
          <a:latin typeface="Arial" charset="0"/>
          <a:ea typeface="ＭＳ Ｐゴシック" charset="0"/>
        </a:defRPr>
      </a:lvl4pPr>
      <a:lvl5pPr algn="l" defTabSz="457200" rtl="0" eaLnBrk="1" fontAlgn="base" hangingPunct="1">
        <a:spcBef>
          <a:spcPct val="0"/>
        </a:spcBef>
        <a:spcAft>
          <a:spcPct val="0"/>
        </a:spcAft>
        <a:defRPr sz="2600">
          <a:solidFill>
            <a:schemeClr val="accent1"/>
          </a:solidFill>
          <a:latin typeface="Arial" charset="0"/>
          <a:ea typeface="ＭＳ Ｐゴシック" charset="0"/>
        </a:defRPr>
      </a:lvl5pPr>
      <a:lvl6pPr marL="457200" algn="l" defTabSz="457200" rtl="0" eaLnBrk="1" fontAlgn="base" hangingPunct="1">
        <a:spcBef>
          <a:spcPct val="0"/>
        </a:spcBef>
        <a:spcAft>
          <a:spcPct val="0"/>
        </a:spcAft>
        <a:defRPr sz="2600">
          <a:solidFill>
            <a:schemeClr val="accent1"/>
          </a:solidFill>
          <a:latin typeface="Arial" charset="0"/>
          <a:ea typeface="ＭＳ Ｐゴシック" charset="0"/>
        </a:defRPr>
      </a:lvl6pPr>
      <a:lvl7pPr marL="914400" algn="l" defTabSz="457200" rtl="0" eaLnBrk="1" fontAlgn="base" hangingPunct="1">
        <a:spcBef>
          <a:spcPct val="0"/>
        </a:spcBef>
        <a:spcAft>
          <a:spcPct val="0"/>
        </a:spcAft>
        <a:defRPr sz="2600">
          <a:solidFill>
            <a:schemeClr val="accent1"/>
          </a:solidFill>
          <a:latin typeface="Arial" charset="0"/>
          <a:ea typeface="ＭＳ Ｐゴシック" charset="0"/>
        </a:defRPr>
      </a:lvl7pPr>
      <a:lvl8pPr marL="1371600" algn="l" defTabSz="457200" rtl="0" eaLnBrk="1" fontAlgn="base" hangingPunct="1">
        <a:spcBef>
          <a:spcPct val="0"/>
        </a:spcBef>
        <a:spcAft>
          <a:spcPct val="0"/>
        </a:spcAft>
        <a:defRPr sz="2600">
          <a:solidFill>
            <a:schemeClr val="accent1"/>
          </a:solidFill>
          <a:latin typeface="Arial" charset="0"/>
          <a:ea typeface="ＭＳ Ｐゴシック" charset="0"/>
        </a:defRPr>
      </a:lvl8pPr>
      <a:lvl9pPr marL="1828800" algn="l" defTabSz="457200" rtl="0" eaLnBrk="1" fontAlgn="base" hangingPunct="1">
        <a:spcBef>
          <a:spcPct val="0"/>
        </a:spcBef>
        <a:spcAft>
          <a:spcPct val="0"/>
        </a:spcAft>
        <a:defRPr sz="2600">
          <a:solidFill>
            <a:schemeClr val="accent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eugene.lopatin@luke.fi" TargetMode="Externa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tif"/><Relationship Id="rId1" Type="http://schemas.openxmlformats.org/officeDocument/2006/relationships/slideLayout" Target="../slideLayouts/slideLayout14.xml"/><Relationship Id="rId4" Type="http://schemas.openxmlformats.org/officeDocument/2006/relationships/hyperlink" Target="http://www.forestrycloud.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6.xml"/><Relationship Id="rId6" Type="http://schemas.openxmlformats.org/officeDocument/2006/relationships/hyperlink" Target="http://www.forestrycloud.com/" TargetMode="External"/><Relationship Id="rId5" Type="http://schemas.openxmlformats.org/officeDocument/2006/relationships/image" Target="../media/image26.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hyperlink" Target="http://www.forestrycloud.com/" TargetMode="External"/><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www.forestrycloud.com/" TargetMode="External"/><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www.forestrycloud.com/" TargetMode="External"/><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www.forestrycloud.com/" TargetMode="External"/><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www.forestrycloud.com/" TargetMode="External"/><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E1797392-CB8F-D94C-93BD-D41FDF9A981B}" type="slidenum">
              <a:rPr lang="en-US" smtClean="0"/>
              <a:pPr>
                <a:defRPr/>
              </a:pPr>
              <a:t>1</a:t>
            </a:fld>
            <a:endParaRPr lang="en-US" dirty="0"/>
          </a:p>
        </p:txBody>
      </p:sp>
      <p:sp>
        <p:nvSpPr>
          <p:cNvPr id="3" name="Date Placeholder 2"/>
          <p:cNvSpPr>
            <a:spLocks noGrp="1"/>
          </p:cNvSpPr>
          <p:nvPr>
            <p:ph type="dt" sz="half" idx="2"/>
          </p:nvPr>
        </p:nvSpPr>
        <p:spPr/>
        <p:txBody>
          <a:bodyPr/>
          <a:lstStyle/>
          <a:p>
            <a:pPr>
              <a:defRPr/>
            </a:pPr>
            <a:fld id="{F8E2FF79-BE21-4006-BDD0-F3CF7FBDCDE7}" type="datetime1">
              <a:rPr lang="fi-FI" smtClean="0"/>
              <a:t>29.9.2015</a:t>
            </a:fld>
            <a:endParaRPr lang="en-US"/>
          </a:p>
        </p:txBody>
      </p:sp>
      <p:sp>
        <p:nvSpPr>
          <p:cNvPr id="4" name="Footer Placeholder 3"/>
          <p:cNvSpPr>
            <a:spLocks noGrp="1"/>
          </p:cNvSpPr>
          <p:nvPr>
            <p:ph type="ftr" sz="quarter" idx="3"/>
          </p:nvPr>
        </p:nvSpPr>
        <p:spPr>
          <a:xfrm>
            <a:off x="0" y="6500173"/>
            <a:ext cx="2895600" cy="273050"/>
          </a:xfrm>
        </p:spPr>
        <p:txBody>
          <a:bodyPr/>
          <a:lstStyle/>
          <a:p>
            <a:pPr>
              <a:defRPr/>
            </a:pPr>
            <a:r>
              <a:rPr lang="ru-RU" dirty="0" smtClean="0">
                <a:solidFill>
                  <a:schemeClr val="tx1"/>
                </a:solidFill>
              </a:rPr>
              <a:t>Презентация на </a:t>
            </a:r>
            <a:r>
              <a:rPr lang="en-US" dirty="0" smtClean="0">
                <a:solidFill>
                  <a:schemeClr val="tx1"/>
                </a:solidFill>
              </a:rPr>
              <a:t>XVII</a:t>
            </a:r>
            <a:r>
              <a:rPr lang="fi-FI" dirty="0" smtClean="0">
                <a:solidFill>
                  <a:schemeClr val="tx1"/>
                </a:solidFill>
              </a:rPr>
              <a:t> </a:t>
            </a:r>
            <a:r>
              <a:rPr lang="ru-RU" dirty="0" smtClean="0">
                <a:solidFill>
                  <a:schemeClr val="tx1"/>
                </a:solidFill>
              </a:rPr>
              <a:t>Петербургском лесопромышленном форме, 29.09.2015</a:t>
            </a:r>
            <a:endParaRPr lang="en-US" dirty="0">
              <a:solidFill>
                <a:schemeClr val="tx1"/>
              </a:solidFill>
            </a:endParaRPr>
          </a:p>
        </p:txBody>
      </p:sp>
      <p:sp>
        <p:nvSpPr>
          <p:cNvPr id="5" name="Subtitle 4"/>
          <p:cNvSpPr>
            <a:spLocks noGrp="1"/>
          </p:cNvSpPr>
          <p:nvPr>
            <p:ph type="subTitle" idx="1"/>
          </p:nvPr>
        </p:nvSpPr>
        <p:spPr>
          <a:xfrm>
            <a:off x="0" y="3981576"/>
            <a:ext cx="4954137" cy="849703"/>
          </a:xfrm>
        </p:spPr>
        <p:txBody>
          <a:bodyPr>
            <a:noAutofit/>
          </a:bodyPr>
          <a:lstStyle/>
          <a:p>
            <a:pPr marL="0" indent="0">
              <a:buNone/>
            </a:pPr>
            <a:r>
              <a:rPr lang="ru-RU" sz="2400" dirty="0" smtClean="0"/>
              <a:t>Д-р. Евгений Лопатин, Институт природных ресурсов Финляндии</a:t>
            </a:r>
            <a:r>
              <a:rPr lang="fi-FI" sz="2400" dirty="0" smtClean="0"/>
              <a:t> </a:t>
            </a:r>
            <a:r>
              <a:rPr lang="fi-FI" sz="2400" dirty="0" smtClean="0">
                <a:hlinkClick r:id="rId2"/>
              </a:rPr>
              <a:t>eugene.lopatin</a:t>
            </a:r>
            <a:r>
              <a:rPr lang="en-US" sz="2400" dirty="0">
                <a:hlinkClick r:id="rId2"/>
              </a:rPr>
              <a:t>@luke.fi</a:t>
            </a:r>
            <a:r>
              <a:rPr lang="en-US" sz="2400" dirty="0"/>
              <a:t>, </a:t>
            </a:r>
            <a:endParaRPr lang="ru-RU" sz="2400" dirty="0" smtClean="0"/>
          </a:p>
          <a:p>
            <a:pPr marL="0" indent="0">
              <a:buNone/>
            </a:pPr>
            <a:r>
              <a:rPr lang="ru-RU" sz="2400" dirty="0" smtClean="0"/>
              <a:t>+</a:t>
            </a:r>
            <a:r>
              <a:rPr lang="ru-RU" sz="2400" dirty="0"/>
              <a:t>358 29 532 3002</a:t>
            </a:r>
          </a:p>
          <a:p>
            <a:endParaRPr lang="ru-RU" sz="2400" dirty="0"/>
          </a:p>
        </p:txBody>
      </p:sp>
      <p:sp>
        <p:nvSpPr>
          <p:cNvPr id="6" name="Title 5"/>
          <p:cNvSpPr>
            <a:spLocks noGrp="1"/>
          </p:cNvSpPr>
          <p:nvPr>
            <p:ph type="ctrTitle"/>
          </p:nvPr>
        </p:nvSpPr>
        <p:spPr>
          <a:xfrm>
            <a:off x="76200" y="857541"/>
            <a:ext cx="6823108" cy="1878718"/>
          </a:xfrm>
        </p:spPr>
        <p:txBody>
          <a:bodyPr>
            <a:noAutofit/>
          </a:bodyPr>
          <a:lstStyle/>
          <a:p>
            <a:r>
              <a:rPr lang="ru-RU" sz="4800" dirty="0"/>
              <a:t>Существующие возможности для увеличения объемов заготовки древесины в регионах России</a:t>
            </a:r>
          </a:p>
        </p:txBody>
      </p:sp>
    </p:spTree>
    <p:extLst>
      <p:ext uri="{BB962C8B-B14F-4D97-AF65-F5344CB8AC3E}">
        <p14:creationId xmlns:p14="http://schemas.microsoft.com/office/powerpoint/2010/main" val="174839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cstate="screen">
            <a:extLst>
              <a:ext uri="{28A0092B-C50C-407E-A947-70E740481C1C}">
                <a14:useLocalDpi xmlns:a14="http://schemas.microsoft.com/office/drawing/2010/main"/>
              </a:ext>
            </a:extLst>
          </a:blip>
          <a:srcRect b="59439"/>
          <a:stretch/>
        </p:blipFill>
        <p:spPr bwMode="auto">
          <a:xfrm>
            <a:off x="38413" y="44625"/>
            <a:ext cx="9036496" cy="5544615"/>
          </a:xfrm>
          <a:prstGeom prst="rect">
            <a:avLst/>
          </a:prstGeom>
          <a:ln>
            <a:noFill/>
          </a:ln>
          <a:effectLst>
            <a:glow rad="139700">
              <a:schemeClr val="bg1"/>
            </a:glow>
            <a:softEdge rad="317500"/>
          </a:effectLst>
          <a:extLst>
            <a:ext uri="{53640926-AAD7-44D8-BBD7-CCE9431645EC}">
              <a14:shadowObscured xmlns:a14="http://schemas.microsoft.com/office/drawing/2010/main"/>
            </a:ext>
          </a:extLst>
        </p:spPr>
      </p:pic>
      <p:sp>
        <p:nvSpPr>
          <p:cNvPr id="7" name="Заголовок 6"/>
          <p:cNvSpPr>
            <a:spLocks noGrp="1"/>
          </p:cNvSpPr>
          <p:nvPr>
            <p:ph type="title"/>
          </p:nvPr>
        </p:nvSpPr>
        <p:spPr>
          <a:xfrm>
            <a:off x="38413" y="1151387"/>
            <a:ext cx="8854067" cy="840230"/>
          </a:xfrm>
          <a:noFill/>
          <a:effectLst>
            <a:glow rad="101600">
              <a:schemeClr val="accent6">
                <a:satMod val="175000"/>
                <a:alpha val="40000"/>
              </a:schemeClr>
            </a:glow>
          </a:effectLst>
          <a:scene3d>
            <a:camera prst="orthographicFront"/>
            <a:lightRig rig="threePt" dir="t"/>
          </a:scene3d>
          <a:sp3d>
            <a:bevelT/>
          </a:sp3d>
        </p:spPr>
        <p:txBody>
          <a:bodyPr wrap="square" rtlCol="0">
            <a:spAutoFit/>
          </a:bodyPr>
          <a:lstStyle/>
          <a:p>
            <a:r>
              <a:rPr lang="ru-RU" sz="5400" dirty="0">
                <a:ln w="25400">
                  <a:solidFill>
                    <a:schemeClr val="bg1"/>
                  </a:solidFill>
                </a:ln>
                <a:solidFill>
                  <a:schemeClr val="accent5"/>
                </a:solidFill>
                <a:latin typeface="Franklin Gothic Medium Cond" panose="020B0606030402020204" pitchFamily="34" charset="0"/>
                <a:ea typeface="+mn-ea"/>
                <a:cs typeface="+mn-cs"/>
              </a:rPr>
              <a:t>Новая методика из Финляндии</a:t>
            </a:r>
          </a:p>
        </p:txBody>
      </p:sp>
      <p:sp>
        <p:nvSpPr>
          <p:cNvPr id="8" name="Объект 7"/>
          <p:cNvSpPr>
            <a:spLocks noGrp="1"/>
          </p:cNvSpPr>
          <p:nvPr>
            <p:ph sz="half" idx="1"/>
          </p:nvPr>
        </p:nvSpPr>
        <p:spPr>
          <a:xfrm>
            <a:off x="39436" y="3326133"/>
            <a:ext cx="4820595" cy="2839171"/>
          </a:xfrm>
        </p:spPr>
        <p:txBody>
          <a:bodyPr>
            <a:noAutofit/>
          </a:bodyPr>
          <a:lstStyle/>
          <a:p>
            <a:r>
              <a:rPr lang="ru-RU" sz="2000" b="1" dirty="0" smtClean="0"/>
              <a:t>Онлайн</a:t>
            </a:r>
            <a:r>
              <a:rPr lang="ru-RU" sz="2000" dirty="0" smtClean="0"/>
              <a:t> обработка космических снимков</a:t>
            </a:r>
          </a:p>
          <a:p>
            <a:r>
              <a:rPr lang="ru-RU" sz="2000" dirty="0" smtClean="0"/>
              <a:t>Снимки на любую точку</a:t>
            </a:r>
            <a:r>
              <a:rPr lang="en-US" sz="2000" dirty="0" smtClean="0"/>
              <a:t> </a:t>
            </a:r>
            <a:r>
              <a:rPr lang="ru-RU" sz="2000" dirty="0" smtClean="0"/>
              <a:t>планеты каждые </a:t>
            </a:r>
            <a:r>
              <a:rPr lang="ru-RU" sz="2000" b="1" dirty="0" smtClean="0"/>
              <a:t>16 дней, БЕСПЛАТНО</a:t>
            </a:r>
          </a:p>
          <a:p>
            <a:r>
              <a:rPr lang="ru-RU" sz="2000" dirty="0" smtClean="0"/>
              <a:t>Оплата только за обработку</a:t>
            </a:r>
            <a:r>
              <a:rPr lang="en-US" sz="2000" dirty="0" smtClean="0"/>
              <a:t>:</a:t>
            </a:r>
            <a:r>
              <a:rPr lang="ru-RU" sz="2000" dirty="0" smtClean="0"/>
              <a:t> </a:t>
            </a:r>
            <a:r>
              <a:rPr lang="ru-RU" sz="2000" b="1" dirty="0" smtClean="0"/>
              <a:t>от 3 руб.</a:t>
            </a:r>
            <a:r>
              <a:rPr lang="en-US" sz="2000" b="1" dirty="0" smtClean="0"/>
              <a:t>/</a:t>
            </a:r>
            <a:r>
              <a:rPr lang="ru-RU" sz="2000" b="1" dirty="0" smtClean="0"/>
              <a:t>га</a:t>
            </a:r>
          </a:p>
          <a:p>
            <a:r>
              <a:rPr lang="ru-RU" sz="2000" dirty="0" smtClean="0"/>
              <a:t>Результаты</a:t>
            </a:r>
            <a:r>
              <a:rPr lang="en-US" sz="2000" dirty="0" smtClean="0"/>
              <a:t>:</a:t>
            </a:r>
            <a:r>
              <a:rPr lang="en-US" sz="2000" b="1" dirty="0" smtClean="0"/>
              <a:t> </a:t>
            </a:r>
            <a:r>
              <a:rPr lang="ru-RU" sz="2000" b="1" dirty="0" smtClean="0"/>
              <a:t>через 24 часа, онлайн</a:t>
            </a:r>
          </a:p>
          <a:p>
            <a:pPr marL="0" indent="0">
              <a:buNone/>
            </a:pPr>
            <a:endParaRPr lang="ru-RU" sz="2000" b="1" dirty="0" smtClean="0"/>
          </a:p>
        </p:txBody>
      </p:sp>
      <p:sp>
        <p:nvSpPr>
          <p:cNvPr id="10" name="TextBox 9"/>
          <p:cNvSpPr txBox="1"/>
          <p:nvPr/>
        </p:nvSpPr>
        <p:spPr>
          <a:xfrm>
            <a:off x="38413" y="5583383"/>
            <a:ext cx="9252520" cy="1047643"/>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0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b="0" dirty="0"/>
              <a:t>Ошибка определения запаса</a:t>
            </a:r>
            <a:r>
              <a:rPr lang="fi-FI" b="0" dirty="0"/>
              <a:t>:</a:t>
            </a:r>
          </a:p>
          <a:p>
            <a:pPr lvl="1"/>
            <a:r>
              <a:rPr lang="ru-RU" sz="2000" b="1" dirty="0"/>
              <a:t>Менее 20%</a:t>
            </a:r>
            <a:r>
              <a:rPr lang="ru-RU" sz="2000" dirty="0"/>
              <a:t> при закладке пробных площадей в лесу</a:t>
            </a:r>
          </a:p>
          <a:p>
            <a:pPr lvl="1"/>
            <a:r>
              <a:rPr lang="ru-RU" sz="2000" b="1" dirty="0"/>
              <a:t>30%</a:t>
            </a:r>
            <a:r>
              <a:rPr lang="ru-RU" sz="2000" dirty="0"/>
              <a:t> без пробных площадей</a:t>
            </a:r>
          </a:p>
        </p:txBody>
      </p:sp>
      <p:pic>
        <p:nvPicPr>
          <p:cNvPr id="11" name="Рисунок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15005" y="6124575"/>
            <a:ext cx="984927" cy="7334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Таблица 11"/>
          <p:cNvGraphicFramePr>
            <a:graphicFrameLocks noGrp="1"/>
          </p:cNvGraphicFramePr>
          <p:nvPr>
            <p:extLst>
              <p:ext uri="{D42A27DB-BD31-4B8C-83A1-F6EECF244321}">
                <p14:modId xmlns:p14="http://schemas.microsoft.com/office/powerpoint/2010/main" val="78482607"/>
              </p:ext>
            </p:extLst>
          </p:nvPr>
        </p:nvGraphicFramePr>
        <p:xfrm>
          <a:off x="6915005" y="5336698"/>
          <a:ext cx="2074409" cy="1507654"/>
        </p:xfrm>
        <a:graphic>
          <a:graphicData uri="http://schemas.openxmlformats.org/drawingml/2006/table">
            <a:tbl>
              <a:tblPr firstRow="1" firstCol="1" bandRow="1">
                <a:tableStyleId>{5C22544A-7EE6-4342-B048-85BDC9FD1C3A}</a:tableStyleId>
              </a:tblPr>
              <a:tblGrid>
                <a:gridCol w="2074409"/>
              </a:tblGrid>
              <a:tr h="1507654">
                <a:tc>
                  <a:txBody>
                    <a:bodyPr/>
                    <a:lstStyle/>
                    <a:p>
                      <a:pPr>
                        <a:spcAft>
                          <a:spcPts val="0"/>
                        </a:spcAft>
                        <a:tabLst>
                          <a:tab pos="3075940" algn="ctr"/>
                          <a:tab pos="6152515" algn="r"/>
                        </a:tabLst>
                      </a:pPr>
                      <a:r>
                        <a:rPr lang="ru-RU" sz="1100" dirty="0">
                          <a:solidFill>
                            <a:schemeClr val="tx1"/>
                          </a:solidFill>
                          <a:effectLst/>
                        </a:rPr>
                        <a:t>Оценка состояния лесных ресурсов</a:t>
                      </a:r>
                    </a:p>
                    <a:p>
                      <a:pPr>
                        <a:spcAft>
                          <a:spcPts val="0"/>
                        </a:spcAft>
                        <a:tabLst>
                          <a:tab pos="3075940" algn="ctr"/>
                          <a:tab pos="6152515" algn="r"/>
                        </a:tabLst>
                      </a:pPr>
                      <a:r>
                        <a:rPr lang="en-US" sz="1100" u="sng" dirty="0">
                          <a:solidFill>
                            <a:schemeClr val="tx1"/>
                          </a:solidFill>
                          <a:effectLst/>
                          <a:hlinkClick r:id="rId4"/>
                        </a:rPr>
                        <a:t>www</a:t>
                      </a:r>
                      <a:r>
                        <a:rPr lang="ru-RU" sz="1100" u="sng" dirty="0">
                          <a:solidFill>
                            <a:schemeClr val="tx1"/>
                          </a:solidFill>
                          <a:effectLst/>
                          <a:hlinkClick r:id="rId4"/>
                        </a:rPr>
                        <a:t>.</a:t>
                      </a:r>
                      <a:r>
                        <a:rPr lang="en-US" sz="1100" u="sng" dirty="0">
                          <a:solidFill>
                            <a:schemeClr val="tx1"/>
                          </a:solidFill>
                          <a:effectLst/>
                          <a:hlinkClick r:id="rId4"/>
                        </a:rPr>
                        <a:t>forestrycloud</a:t>
                      </a:r>
                      <a:r>
                        <a:rPr lang="ru-RU" sz="1100" u="sng" dirty="0">
                          <a:solidFill>
                            <a:schemeClr val="tx1"/>
                          </a:solidFill>
                          <a:effectLst/>
                          <a:hlinkClick r:id="rId4"/>
                        </a:rPr>
                        <a:t>.</a:t>
                      </a:r>
                      <a:r>
                        <a:rPr lang="en-US" sz="1100" u="sng" dirty="0">
                          <a:solidFill>
                            <a:schemeClr val="tx1"/>
                          </a:solidFill>
                          <a:effectLst/>
                          <a:hlinkClick r:id="rId4"/>
                        </a:rPr>
                        <a:t>com</a:t>
                      </a:r>
                      <a:endParaRPr lang="ru-RU" sz="1100" dirty="0">
                        <a:solidFill>
                          <a:schemeClr val="tx1"/>
                        </a:solidFill>
                        <a:effectLst/>
                      </a:endParaRPr>
                    </a:p>
                    <a:p>
                      <a:pPr>
                        <a:spcAft>
                          <a:spcPts val="0"/>
                        </a:spcAft>
                        <a:tabLst>
                          <a:tab pos="3075940" algn="ctr"/>
                          <a:tab pos="6152515" algn="r"/>
                        </a:tabLst>
                      </a:pPr>
                      <a:r>
                        <a:rPr lang="ru-RU" sz="1100" dirty="0">
                          <a:solidFill>
                            <a:schemeClr val="tx1"/>
                          </a:solidFill>
                          <a:effectLst/>
                        </a:rPr>
                        <a:t>Тел. </a:t>
                      </a:r>
                      <a:r>
                        <a:rPr lang="en-US" sz="1100" dirty="0">
                          <a:solidFill>
                            <a:schemeClr val="tx1"/>
                          </a:solidFill>
                          <a:effectLst/>
                        </a:rPr>
                        <a:t>8 800 250 15 13</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oFill/>
                  </a:tcPr>
                </a:tc>
              </a:tr>
            </a:tbl>
          </a:graphicData>
        </a:graphic>
      </p:graphicFrame>
    </p:spTree>
    <p:extLst>
      <p:ext uri="{BB962C8B-B14F-4D97-AF65-F5344CB8AC3E}">
        <p14:creationId xmlns:p14="http://schemas.microsoft.com/office/powerpoint/2010/main" val="3802038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975" y="304906"/>
            <a:ext cx="6840760" cy="1015663"/>
          </a:xfrm>
          <a:prstGeom prst="rect">
            <a:avLst/>
          </a:prstGeom>
          <a:noFill/>
        </p:spPr>
        <p:txBody>
          <a:bodyPr wrap="square" rtlCol="0">
            <a:spAutoFit/>
          </a:bodyPr>
          <a:lstStyle/>
          <a:p>
            <a:r>
              <a:rPr lang="ru-RU" sz="6000" dirty="0">
                <a:solidFill>
                  <a:srgbClr val="17A92F"/>
                </a:solidFill>
                <a:latin typeface="Franklin Gothic Medium Cond" panose="020B0606030402020204" pitchFamily="34" charset="0"/>
              </a:rPr>
              <a:t>Как это работает</a:t>
            </a:r>
            <a:r>
              <a:rPr lang="en-US" sz="6000" dirty="0">
                <a:solidFill>
                  <a:srgbClr val="17A92F"/>
                </a:solidFill>
                <a:latin typeface="Franklin Gothic Medium Cond" panose="020B0606030402020204" pitchFamily="34" charset="0"/>
              </a:rPr>
              <a:t>?</a:t>
            </a:r>
            <a:endParaRPr lang="ru-RU" sz="6000" dirty="0">
              <a:solidFill>
                <a:srgbClr val="17A92F"/>
              </a:solidFill>
              <a:latin typeface="Franklin Gothic Medium Cond" panose="020B0606030402020204" pitchFamily="34" charset="0"/>
            </a:endParaRPr>
          </a:p>
        </p:txBody>
      </p:sp>
      <p:sp>
        <p:nvSpPr>
          <p:cNvPr id="11" name="Овал 10"/>
          <p:cNvSpPr/>
          <p:nvPr/>
        </p:nvSpPr>
        <p:spPr>
          <a:xfrm>
            <a:off x="2630774" y="2059221"/>
            <a:ext cx="720080" cy="648072"/>
          </a:xfrm>
          <a:prstGeom prst="ellipse">
            <a:avLst/>
          </a:prstGeom>
          <a:solidFill>
            <a:srgbClr val="00A208"/>
          </a:solidFill>
          <a:ln>
            <a:solidFill>
              <a:srgbClr val="00A2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a:t>1</a:t>
            </a:r>
          </a:p>
        </p:txBody>
      </p:sp>
      <p:sp>
        <p:nvSpPr>
          <p:cNvPr id="13" name="TextBox 12"/>
          <p:cNvSpPr txBox="1"/>
          <p:nvPr/>
        </p:nvSpPr>
        <p:spPr>
          <a:xfrm>
            <a:off x="3491058" y="1900269"/>
            <a:ext cx="5652942" cy="1569660"/>
          </a:xfrm>
          <a:prstGeom prst="rect">
            <a:avLst/>
          </a:prstGeom>
          <a:noFill/>
        </p:spPr>
        <p:txBody>
          <a:bodyPr wrap="square" rtlCol="0">
            <a:spAutoFit/>
          </a:bodyPr>
          <a:lstStyle/>
          <a:p>
            <a:r>
              <a:rPr lang="ru-RU" sz="2400" b="1" dirty="0">
                <a:latin typeface="Franklin Gothic Medium Cond" panose="020B0606030402020204" pitchFamily="34" charset="0"/>
              </a:rPr>
              <a:t>На территорию вашего интереса</a:t>
            </a:r>
            <a:r>
              <a:rPr lang="ru-RU" sz="2000" dirty="0">
                <a:latin typeface="Franklin Gothic Medium Cond" panose="020B0606030402020204" pitchFamily="34" charset="0"/>
              </a:rPr>
              <a:t>, которую вы нарисуете на карте на сайте,</a:t>
            </a:r>
            <a:r>
              <a:rPr lang="ru-RU" sz="2000" b="1" dirty="0">
                <a:latin typeface="Franklin Gothic Medium Cond" panose="020B0606030402020204" pitchFamily="34" charset="0"/>
              </a:rPr>
              <a:t> </a:t>
            </a:r>
            <a:r>
              <a:rPr lang="ru-RU" sz="2400" b="1" dirty="0">
                <a:latin typeface="Franklin Gothic Medium Cond" panose="020B0606030402020204" pitchFamily="34" charset="0"/>
              </a:rPr>
              <a:t>подбирается космический снимок и моделируется сеть пробных площадей</a:t>
            </a:r>
            <a:endParaRPr lang="ru-RU" sz="2000" dirty="0">
              <a:latin typeface="Franklin Gothic Medium Cond" panose="020B0606030402020204" pitchFamily="34" charset="0"/>
            </a:endParaRPr>
          </a:p>
        </p:txBody>
      </p:sp>
      <p:sp>
        <p:nvSpPr>
          <p:cNvPr id="15" name="Овал 14"/>
          <p:cNvSpPr/>
          <p:nvPr/>
        </p:nvSpPr>
        <p:spPr>
          <a:xfrm>
            <a:off x="2630774" y="3725171"/>
            <a:ext cx="720080" cy="648072"/>
          </a:xfrm>
          <a:prstGeom prst="ellipse">
            <a:avLst/>
          </a:prstGeom>
          <a:solidFill>
            <a:srgbClr val="00A208"/>
          </a:solidFill>
          <a:ln>
            <a:solidFill>
              <a:srgbClr val="00A2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a:t>2</a:t>
            </a:r>
          </a:p>
        </p:txBody>
      </p:sp>
      <p:sp>
        <p:nvSpPr>
          <p:cNvPr id="16" name="TextBox 15"/>
          <p:cNvSpPr txBox="1"/>
          <p:nvPr/>
        </p:nvSpPr>
        <p:spPr>
          <a:xfrm>
            <a:off x="3475599" y="3429001"/>
            <a:ext cx="5668401" cy="1692771"/>
          </a:xfrm>
          <a:prstGeom prst="rect">
            <a:avLst/>
          </a:prstGeom>
          <a:noFill/>
        </p:spPr>
        <p:txBody>
          <a:bodyPr wrap="square" rtlCol="0">
            <a:spAutoFit/>
          </a:bodyPr>
          <a:lstStyle/>
          <a:p>
            <a:r>
              <a:rPr lang="ru-RU" sz="2400" b="1" dirty="0">
                <a:latin typeface="Franklin Gothic Medium Cond" panose="020B0606030402020204" pitchFamily="34" charset="0"/>
              </a:rPr>
              <a:t>Вы закладываете пробные площади в лесу, </a:t>
            </a:r>
            <a:r>
              <a:rPr lang="ru-RU" sz="2000" dirty="0">
                <a:latin typeface="Franklin Gothic Medium Cond" panose="020B0606030402020204" pitchFamily="34" charset="0"/>
              </a:rPr>
              <a:t>координаты проб могут быть интегрированы в любую удобную для вас программу, например, Google Земля</a:t>
            </a:r>
            <a:r>
              <a:rPr lang="fi-FI" sz="2000" dirty="0">
                <a:latin typeface="Franklin Gothic Medium Cond" panose="020B0606030402020204" pitchFamily="34" charset="0"/>
              </a:rPr>
              <a:t> </a:t>
            </a:r>
            <a:r>
              <a:rPr lang="ru-RU" sz="2000" dirty="0">
                <a:latin typeface="Franklin Gothic Medium Cond" panose="020B0606030402020204" pitchFamily="34" charset="0"/>
              </a:rPr>
              <a:t>или закачаны в </a:t>
            </a:r>
            <a:r>
              <a:rPr lang="en-US" sz="2000" dirty="0">
                <a:latin typeface="Franklin Gothic Medium Cond" panose="020B0606030402020204" pitchFamily="34" charset="0"/>
              </a:rPr>
              <a:t>GPS </a:t>
            </a:r>
            <a:r>
              <a:rPr lang="ru-RU" sz="2000" dirty="0">
                <a:latin typeface="Franklin Gothic Medium Cond" panose="020B0606030402020204" pitchFamily="34" charset="0"/>
              </a:rPr>
              <a:t>навигатор. После закладки вы отправляете данные на </a:t>
            </a:r>
            <a:r>
              <a:rPr lang="en-US" sz="2000" dirty="0">
                <a:latin typeface="Franklin Gothic Medium Cond" panose="020B0606030402020204" pitchFamily="34" charset="0"/>
              </a:rPr>
              <a:t>www.forestrtycloud.com</a:t>
            </a:r>
            <a:endParaRPr lang="ru-RU" sz="2400" b="1" dirty="0">
              <a:latin typeface="Franklin Gothic Medium Cond" panose="020B0606030402020204" pitchFamily="34" charset="0"/>
            </a:endParaRPr>
          </a:p>
        </p:txBody>
      </p:sp>
      <p:sp>
        <p:nvSpPr>
          <p:cNvPr id="18" name="Овал 17"/>
          <p:cNvSpPr/>
          <p:nvPr/>
        </p:nvSpPr>
        <p:spPr>
          <a:xfrm>
            <a:off x="2630774" y="5397057"/>
            <a:ext cx="720080" cy="648072"/>
          </a:xfrm>
          <a:prstGeom prst="ellipse">
            <a:avLst/>
          </a:prstGeom>
          <a:solidFill>
            <a:srgbClr val="00A208"/>
          </a:solidFill>
          <a:ln>
            <a:solidFill>
              <a:srgbClr val="00A2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a:t>3</a:t>
            </a:r>
          </a:p>
        </p:txBody>
      </p:sp>
      <p:sp>
        <p:nvSpPr>
          <p:cNvPr id="19" name="TextBox 18"/>
          <p:cNvSpPr txBox="1"/>
          <p:nvPr/>
        </p:nvSpPr>
        <p:spPr>
          <a:xfrm>
            <a:off x="3491058" y="5244040"/>
            <a:ext cx="5652942" cy="1200329"/>
          </a:xfrm>
          <a:prstGeom prst="rect">
            <a:avLst/>
          </a:prstGeom>
          <a:noFill/>
        </p:spPr>
        <p:txBody>
          <a:bodyPr wrap="square" rtlCol="0">
            <a:spAutoFit/>
          </a:bodyPr>
          <a:lstStyle/>
          <a:p>
            <a:r>
              <a:rPr lang="ru-RU" sz="2400" b="1" dirty="0">
                <a:latin typeface="Franklin Gothic Medium Cond" panose="020B0606030402020204" pitchFamily="34" charset="0"/>
              </a:rPr>
              <a:t>Автоматическая обработка</a:t>
            </a:r>
            <a:r>
              <a:rPr lang="ru-RU" sz="2400" dirty="0">
                <a:latin typeface="Franklin Gothic Medium Cond" panose="020B0606030402020204" pitchFamily="34" charset="0"/>
              </a:rPr>
              <a:t> </a:t>
            </a:r>
            <a:endParaRPr lang="ru-RU" sz="2400" b="1" dirty="0">
              <a:latin typeface="Franklin Gothic Medium Cond" panose="020B0606030402020204" pitchFamily="34" charset="0"/>
            </a:endParaRPr>
          </a:p>
          <a:p>
            <a:r>
              <a:rPr lang="ru-RU" sz="2000" dirty="0">
                <a:latin typeface="Franklin Gothic Medium Cond" panose="020B0606030402020204" pitchFamily="34" charset="0"/>
              </a:rPr>
              <a:t>космосъемки и пробных площадей, </a:t>
            </a:r>
            <a:r>
              <a:rPr lang="ru-RU" sz="2400" b="1" dirty="0">
                <a:latin typeface="Franklin Gothic Medium Cond" panose="020B0606030402020204" pitchFamily="34" charset="0"/>
              </a:rPr>
              <a:t>в течении 24 часов результаты у вас на столе</a:t>
            </a:r>
          </a:p>
        </p:txBody>
      </p:sp>
      <p:pic>
        <p:nvPicPr>
          <p:cNvPr id="3078" name="Picture 6" descr="http://www.forestrycloud.com/wp-content/uploads/2013/12/Forestry_cloud_Ru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64" y="1570079"/>
            <a:ext cx="2257674" cy="1674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Рисунок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64" y="3501542"/>
            <a:ext cx="2257674" cy="1686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Рисунок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702" y="5461390"/>
            <a:ext cx="2311058" cy="1351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8944" y="79312"/>
            <a:ext cx="984927" cy="7334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Таблица 13"/>
          <p:cNvGraphicFramePr>
            <a:graphicFrameLocks noGrp="1"/>
          </p:cNvGraphicFramePr>
          <p:nvPr>
            <p:extLst>
              <p:ext uri="{D42A27DB-BD31-4B8C-83A1-F6EECF244321}">
                <p14:modId xmlns:p14="http://schemas.microsoft.com/office/powerpoint/2010/main" val="2208756492"/>
              </p:ext>
            </p:extLst>
          </p:nvPr>
        </p:nvGraphicFramePr>
        <p:xfrm>
          <a:off x="7393871" y="116632"/>
          <a:ext cx="1750129" cy="670560"/>
        </p:xfrm>
        <a:graphic>
          <a:graphicData uri="http://schemas.openxmlformats.org/drawingml/2006/table">
            <a:tbl>
              <a:tblPr firstRow="1" firstCol="1" bandRow="1">
                <a:tableStyleId>{5C22544A-7EE6-4342-B048-85BDC9FD1C3A}</a:tableStyleId>
              </a:tblPr>
              <a:tblGrid>
                <a:gridCol w="1750129"/>
              </a:tblGrid>
              <a:tr h="0">
                <a:tc>
                  <a:txBody>
                    <a:bodyPr/>
                    <a:lstStyle/>
                    <a:p>
                      <a:pPr>
                        <a:spcAft>
                          <a:spcPts val="0"/>
                        </a:spcAft>
                        <a:tabLst>
                          <a:tab pos="3075940" algn="ctr"/>
                          <a:tab pos="6152515" algn="r"/>
                        </a:tabLst>
                      </a:pPr>
                      <a:r>
                        <a:rPr lang="ru-RU" sz="1100" dirty="0">
                          <a:solidFill>
                            <a:schemeClr val="tx1"/>
                          </a:solidFill>
                          <a:effectLst/>
                        </a:rPr>
                        <a:t>Оценка состояния лесных ресурсов</a:t>
                      </a:r>
                    </a:p>
                    <a:p>
                      <a:pPr>
                        <a:spcAft>
                          <a:spcPts val="0"/>
                        </a:spcAft>
                        <a:tabLst>
                          <a:tab pos="3075940" algn="ctr"/>
                          <a:tab pos="6152515" algn="r"/>
                        </a:tabLst>
                      </a:pPr>
                      <a:r>
                        <a:rPr lang="en-US" sz="1100" u="sng" dirty="0">
                          <a:solidFill>
                            <a:schemeClr val="tx1"/>
                          </a:solidFill>
                          <a:effectLst/>
                          <a:hlinkClick r:id="rId6"/>
                        </a:rPr>
                        <a:t>www</a:t>
                      </a:r>
                      <a:r>
                        <a:rPr lang="ru-RU" sz="1100" u="sng" dirty="0">
                          <a:solidFill>
                            <a:schemeClr val="tx1"/>
                          </a:solidFill>
                          <a:effectLst/>
                          <a:hlinkClick r:id="rId6"/>
                        </a:rPr>
                        <a:t>.</a:t>
                      </a:r>
                      <a:r>
                        <a:rPr lang="en-US" sz="1100" u="sng" dirty="0">
                          <a:solidFill>
                            <a:schemeClr val="tx1"/>
                          </a:solidFill>
                          <a:effectLst/>
                          <a:hlinkClick r:id="rId6"/>
                        </a:rPr>
                        <a:t>forestrycloud</a:t>
                      </a:r>
                      <a:r>
                        <a:rPr lang="ru-RU" sz="1100" u="sng" dirty="0">
                          <a:solidFill>
                            <a:schemeClr val="tx1"/>
                          </a:solidFill>
                          <a:effectLst/>
                          <a:hlinkClick r:id="rId6"/>
                        </a:rPr>
                        <a:t>.</a:t>
                      </a:r>
                      <a:r>
                        <a:rPr lang="en-US" sz="1100" u="sng" dirty="0">
                          <a:solidFill>
                            <a:schemeClr val="tx1"/>
                          </a:solidFill>
                          <a:effectLst/>
                          <a:hlinkClick r:id="rId6"/>
                        </a:rPr>
                        <a:t>com</a:t>
                      </a:r>
                      <a:endParaRPr lang="ru-RU" sz="1100" dirty="0">
                        <a:solidFill>
                          <a:schemeClr val="tx1"/>
                        </a:solidFill>
                        <a:effectLst/>
                      </a:endParaRPr>
                    </a:p>
                    <a:p>
                      <a:pPr>
                        <a:spcAft>
                          <a:spcPts val="0"/>
                        </a:spcAft>
                        <a:tabLst>
                          <a:tab pos="3075940" algn="ctr"/>
                          <a:tab pos="6152515" algn="r"/>
                        </a:tabLst>
                      </a:pPr>
                      <a:r>
                        <a:rPr lang="ru-RU" sz="1100" dirty="0">
                          <a:solidFill>
                            <a:schemeClr val="tx1"/>
                          </a:solidFill>
                          <a:effectLst/>
                        </a:rPr>
                        <a:t>Тел. </a:t>
                      </a:r>
                      <a:r>
                        <a:rPr lang="en-US" sz="1100" dirty="0">
                          <a:solidFill>
                            <a:schemeClr val="tx1"/>
                          </a:solidFill>
                          <a:effectLst/>
                        </a:rPr>
                        <a:t>8 800 250 15 13</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oFill/>
                  </a:tcPr>
                </a:tc>
              </a:tr>
            </a:tbl>
          </a:graphicData>
        </a:graphic>
      </p:graphicFrame>
      <p:sp>
        <p:nvSpPr>
          <p:cNvPr id="2" name="TextBox 1"/>
          <p:cNvSpPr txBox="1"/>
          <p:nvPr/>
        </p:nvSpPr>
        <p:spPr>
          <a:xfrm>
            <a:off x="4283968" y="6444369"/>
            <a:ext cx="4680520" cy="369007"/>
          </a:xfrm>
          <a:prstGeom prst="rect">
            <a:avLst/>
          </a:prstGeom>
          <a:noFill/>
        </p:spPr>
        <p:txBody>
          <a:bodyPr wrap="square" rtlCol="0">
            <a:spAutoFit/>
          </a:bodyPr>
          <a:lstStyle/>
          <a:p>
            <a:pPr algn="r"/>
            <a:r>
              <a:rPr lang="ru-RU" dirty="0" smtClean="0"/>
              <a:t>Подробнее на кофе-брейке…</a:t>
            </a:r>
            <a:endParaRPr lang="ru-RU" dirty="0"/>
          </a:p>
        </p:txBody>
      </p:sp>
    </p:spTree>
    <p:extLst>
      <p:ext uri="{BB962C8B-B14F-4D97-AF65-F5344CB8AC3E}">
        <p14:creationId xmlns:p14="http://schemas.microsoft.com/office/powerpoint/2010/main" val="693059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0" y="196850"/>
            <a:ext cx="9144000" cy="939800"/>
          </a:xfrm>
        </p:spPr>
        <p:txBody>
          <a:bodyPr/>
          <a:lstStyle/>
          <a:p>
            <a:r>
              <a:rPr lang="ru-RU" altLang="ru-RU" sz="4000" dirty="0" smtClean="0"/>
              <a:t>Инвентаризация лесных ресурсов</a:t>
            </a:r>
          </a:p>
        </p:txBody>
      </p:sp>
      <p:sp>
        <p:nvSpPr>
          <p:cNvPr id="4" name="Дата 3"/>
          <p:cNvSpPr>
            <a:spLocks noGrp="1"/>
          </p:cNvSpPr>
          <p:nvPr>
            <p:ph type="dt" sz="quarter" idx="10"/>
          </p:nvPr>
        </p:nvSpPr>
        <p:spPr/>
        <p:txBody>
          <a:bodyPr/>
          <a:lstStyle/>
          <a:p>
            <a:pPr>
              <a:defRPr/>
            </a:pPr>
            <a:fld id="{EB4EDC91-390C-4B41-A098-1C96B1C4727E}" type="datetime1">
              <a:rPr lang="fi-FI" smtClean="0"/>
              <a:pPr>
                <a:defRPr/>
              </a:pPr>
              <a:t>29.9.2015</a:t>
            </a:fld>
            <a:endParaRPr lang="fi-FI" dirty="0"/>
          </a:p>
        </p:txBody>
      </p:sp>
      <p:sp>
        <p:nvSpPr>
          <p:cNvPr id="12292" name="Номер слайда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D150A13-8292-4982-87D9-A63EDDD291AA}" type="slidenum">
              <a:rPr lang="fi-FI" altLang="ru-RU" sz="1100" smtClean="0">
                <a:solidFill>
                  <a:srgbClr val="D7E4BD"/>
                </a:solidFill>
              </a:rPr>
              <a:pPr>
                <a:spcBef>
                  <a:spcPct val="0"/>
                </a:spcBef>
                <a:buFontTx/>
                <a:buNone/>
              </a:pPr>
              <a:t>12</a:t>
            </a:fld>
            <a:endParaRPr lang="fi-FI" altLang="ru-RU" sz="1100" smtClean="0">
              <a:solidFill>
                <a:srgbClr val="D7E4BD"/>
              </a:solidFill>
            </a:endParaRPr>
          </a:p>
        </p:txBody>
      </p:sp>
      <p:pic>
        <p:nvPicPr>
          <p:cNvPr id="12293" name="Рисунок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 y="1530350"/>
            <a:ext cx="58578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011863" y="1628775"/>
            <a:ext cx="2952750" cy="4524375"/>
          </a:xfrm>
          <a:prstGeom prst="rect">
            <a:avLst/>
          </a:prstGeom>
          <a:noFill/>
        </p:spPr>
        <p:txBody>
          <a:bodyPr>
            <a:spAutoFit/>
          </a:bodyPr>
          <a:lstStyle/>
          <a:p>
            <a:pPr marL="285750" indent="-285750">
              <a:buFont typeface="Arial" panose="020B0604020202020204" pitchFamily="34" charset="0"/>
              <a:buChar char="•"/>
              <a:defRPr/>
            </a:pPr>
            <a:r>
              <a:rPr lang="ru-RU" dirty="0"/>
              <a:t>Анализ космических снимков онлайн сервисом </a:t>
            </a:r>
            <a:r>
              <a:rPr lang="en-US" u="sng" dirty="0">
                <a:hlinkClick r:id="rId3"/>
              </a:rPr>
              <a:t>www</a:t>
            </a:r>
            <a:r>
              <a:rPr lang="ru-RU" u="sng" dirty="0">
                <a:hlinkClick r:id="rId3"/>
              </a:rPr>
              <a:t>.</a:t>
            </a:r>
            <a:r>
              <a:rPr lang="en-US" u="sng" dirty="0" err="1">
                <a:hlinkClick r:id="rId3"/>
              </a:rPr>
              <a:t>forestrycloud</a:t>
            </a:r>
            <a:r>
              <a:rPr lang="ru-RU" u="sng" dirty="0">
                <a:hlinkClick r:id="rId3"/>
              </a:rPr>
              <a:t>.</a:t>
            </a:r>
            <a:r>
              <a:rPr lang="en-US" u="sng" dirty="0">
                <a:hlinkClick r:id="rId3"/>
              </a:rPr>
              <a:t>com</a:t>
            </a:r>
            <a:endParaRPr lang="ru-RU" u="sng" dirty="0"/>
          </a:p>
          <a:p>
            <a:pPr marL="342900" indent="-342900">
              <a:buFont typeface="+mj-lt"/>
              <a:buAutoNum type="arabicPeriod"/>
              <a:defRPr/>
            </a:pPr>
            <a:r>
              <a:rPr lang="ru-RU" dirty="0"/>
              <a:t>Моделирование вариантов сетей пробных площадей</a:t>
            </a:r>
          </a:p>
          <a:p>
            <a:pPr marL="342900" indent="-342900">
              <a:buFont typeface="+mj-lt"/>
              <a:buAutoNum type="arabicPeriod"/>
              <a:defRPr/>
            </a:pPr>
            <a:r>
              <a:rPr lang="ru-RU" dirty="0"/>
              <a:t>Закладка пробных площадей в вычисленных местоположениях</a:t>
            </a:r>
          </a:p>
          <a:p>
            <a:pPr marL="342900" indent="-342900">
              <a:buFont typeface="+mj-lt"/>
              <a:buAutoNum type="arabicPeriod"/>
              <a:defRPr/>
            </a:pPr>
            <a:r>
              <a:rPr lang="ru-RU" dirty="0"/>
              <a:t>Дешифрирование снимков</a:t>
            </a:r>
            <a:r>
              <a:rPr lang="fi-FI" dirty="0"/>
              <a:t>: </a:t>
            </a:r>
            <a:r>
              <a:rPr lang="ru-RU" dirty="0"/>
              <a:t>категории земель, запас</a:t>
            </a:r>
          </a:p>
          <a:p>
            <a:pPr marL="342900" indent="-342900">
              <a:buFont typeface="+mj-lt"/>
              <a:buAutoNum type="arabicPeriod"/>
              <a:defRPr/>
            </a:pPr>
            <a:endParaRPr lang="ru-RU" dirty="0"/>
          </a:p>
          <a:p>
            <a:pPr>
              <a:defRPr/>
            </a:pPr>
            <a:endParaRPr lang="ru-RU" dirty="0"/>
          </a:p>
        </p:txBody>
      </p:sp>
    </p:spTree>
    <p:extLst>
      <p:ext uri="{BB962C8B-B14F-4D97-AF65-F5344CB8AC3E}">
        <p14:creationId xmlns:p14="http://schemas.microsoft.com/office/powerpoint/2010/main" val="1870932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2537" t="9030" b="2175"/>
          <a:stretch/>
        </p:blipFill>
        <p:spPr>
          <a:xfrm>
            <a:off x="-1" y="806071"/>
            <a:ext cx="8317943" cy="5362717"/>
          </a:xfrm>
          <a:prstGeom prst="rect">
            <a:avLst/>
          </a:prstGeom>
        </p:spPr>
      </p:pic>
      <p:sp>
        <p:nvSpPr>
          <p:cNvPr id="2" name="Title 1"/>
          <p:cNvSpPr>
            <a:spLocks noGrp="1"/>
          </p:cNvSpPr>
          <p:nvPr>
            <p:ph type="title"/>
          </p:nvPr>
        </p:nvSpPr>
        <p:spPr>
          <a:xfrm>
            <a:off x="-1" y="333375"/>
            <a:ext cx="9144001" cy="590550"/>
          </a:xfrm>
        </p:spPr>
        <p:txBody>
          <a:bodyPr/>
          <a:lstStyle/>
          <a:p>
            <a:r>
              <a:rPr lang="ru-RU" sz="2800" dirty="0" smtClean="0"/>
              <a:t>Запасы древесины в 2015 г.</a:t>
            </a:r>
            <a:r>
              <a:rPr lang="en-US" sz="2800" dirty="0" smtClean="0"/>
              <a:t> (</a:t>
            </a:r>
            <a:r>
              <a:rPr lang="ru-RU" sz="2800" dirty="0" smtClean="0"/>
              <a:t>древостои с запасом больше</a:t>
            </a:r>
            <a:r>
              <a:rPr lang="en-US" sz="2800" dirty="0" smtClean="0"/>
              <a:t> 80 </a:t>
            </a:r>
            <a:r>
              <a:rPr lang="ru-RU" sz="2800" dirty="0" smtClean="0"/>
              <a:t>м</a:t>
            </a:r>
            <a:r>
              <a:rPr lang="en-US" sz="2800" dirty="0" smtClean="0"/>
              <a:t>3/</a:t>
            </a:r>
            <a:r>
              <a:rPr lang="ru-RU" sz="2800" dirty="0" smtClean="0"/>
              <a:t>га</a:t>
            </a:r>
            <a:r>
              <a:rPr lang="en-US" sz="2800" dirty="0" smtClean="0"/>
              <a:t>)</a:t>
            </a:r>
            <a:endParaRPr lang="ru-RU" sz="2800" dirty="0"/>
          </a:p>
        </p:txBody>
      </p:sp>
      <p:sp>
        <p:nvSpPr>
          <p:cNvPr id="4" name="Slide Number Placeholder 3"/>
          <p:cNvSpPr>
            <a:spLocks noGrp="1"/>
          </p:cNvSpPr>
          <p:nvPr>
            <p:ph type="sldNum" sz="quarter" idx="10"/>
          </p:nvPr>
        </p:nvSpPr>
        <p:spPr/>
        <p:txBody>
          <a:bodyPr/>
          <a:lstStyle/>
          <a:p>
            <a:pPr>
              <a:defRPr/>
            </a:pPr>
            <a:fld id="{C5D265EE-EC13-2D46-8C01-7EA833CC3C84}" type="slidenum">
              <a:rPr lang="en-US" smtClean="0"/>
              <a:pPr>
                <a:defRPr/>
              </a:pPr>
              <a:t>13</a:t>
            </a:fld>
            <a:endParaRPr lang="en-US" dirty="0"/>
          </a:p>
        </p:txBody>
      </p:sp>
      <p:sp>
        <p:nvSpPr>
          <p:cNvPr id="5" name="Date Placeholder 4"/>
          <p:cNvSpPr>
            <a:spLocks noGrp="1"/>
          </p:cNvSpPr>
          <p:nvPr>
            <p:ph type="dt" sz="half" idx="11"/>
          </p:nvPr>
        </p:nvSpPr>
        <p:spPr/>
        <p:txBody>
          <a:bodyPr/>
          <a:lstStyle/>
          <a:p>
            <a:pPr>
              <a:defRPr/>
            </a:pPr>
            <a:fld id="{A38C7A60-309C-403B-8423-B42696A1DDAF}" type="datetime1">
              <a:rPr lang="fi-FI" smtClean="0"/>
              <a:t>29.9.2015</a:t>
            </a:fld>
            <a:endParaRPr lang="en-US"/>
          </a:p>
        </p:txBody>
      </p:sp>
      <p:sp>
        <p:nvSpPr>
          <p:cNvPr id="6" name="Footer Placeholder 5"/>
          <p:cNvSpPr>
            <a:spLocks noGrp="1"/>
          </p:cNvSpPr>
          <p:nvPr>
            <p:ph type="ftr" sz="quarter" idx="12"/>
          </p:nvPr>
        </p:nvSpPr>
        <p:spPr/>
        <p:txBody>
          <a:bodyPr/>
          <a:lstStyle/>
          <a:p>
            <a:pPr>
              <a:defRPr/>
            </a:pPr>
            <a:r>
              <a:rPr lang="en-US" dirty="0" smtClean="0"/>
              <a:t>Eugene Lopatin</a:t>
            </a:r>
            <a:endParaRPr lang="en-US" dirty="0"/>
          </a:p>
        </p:txBody>
      </p:sp>
      <p:sp>
        <p:nvSpPr>
          <p:cNvPr id="3" name="TextBox 2"/>
          <p:cNvSpPr txBox="1"/>
          <p:nvPr/>
        </p:nvSpPr>
        <p:spPr>
          <a:xfrm>
            <a:off x="138545" y="5449393"/>
            <a:ext cx="6594764" cy="369332"/>
          </a:xfrm>
          <a:prstGeom prst="rect">
            <a:avLst/>
          </a:prstGeom>
          <a:noFill/>
        </p:spPr>
        <p:txBody>
          <a:bodyPr wrap="square" rtlCol="0">
            <a:spAutoFit/>
          </a:bodyPr>
          <a:lstStyle/>
          <a:p>
            <a:r>
              <a:rPr lang="ru-RU" b="1" dirty="0" smtClean="0"/>
              <a:t>Доступ к данным</a:t>
            </a:r>
            <a:r>
              <a:rPr lang="en-US" b="1" dirty="0" smtClean="0"/>
              <a:t>: </a:t>
            </a:r>
            <a:r>
              <a:rPr lang="fi-FI" b="1" dirty="0" err="1" smtClean="0">
                <a:hlinkClick r:id="rId3"/>
              </a:rPr>
              <a:t>www.forestrycloud.com</a:t>
            </a:r>
            <a:r>
              <a:rPr lang="fi-FI" b="1" dirty="0" smtClean="0"/>
              <a:t> </a:t>
            </a:r>
            <a:endParaRPr lang="ru-RU" b="1" dirty="0"/>
          </a:p>
        </p:txBody>
      </p:sp>
    </p:spTree>
    <p:extLst>
      <p:ext uri="{BB962C8B-B14F-4D97-AF65-F5344CB8AC3E}">
        <p14:creationId xmlns:p14="http://schemas.microsoft.com/office/powerpoint/2010/main" val="6003074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3284" t="2491" b="2597"/>
          <a:stretch/>
        </p:blipFill>
        <p:spPr>
          <a:xfrm>
            <a:off x="1" y="401615"/>
            <a:ext cx="8293472" cy="5759355"/>
          </a:xfrm>
          <a:prstGeom prst="rect">
            <a:avLst/>
          </a:prstGeom>
        </p:spPr>
      </p:pic>
      <p:sp>
        <p:nvSpPr>
          <p:cNvPr id="2" name="Title 1"/>
          <p:cNvSpPr>
            <a:spLocks noGrp="1"/>
          </p:cNvSpPr>
          <p:nvPr>
            <p:ph type="title"/>
          </p:nvPr>
        </p:nvSpPr>
        <p:spPr>
          <a:xfrm>
            <a:off x="-1" y="333375"/>
            <a:ext cx="9144001" cy="590550"/>
          </a:xfrm>
        </p:spPr>
        <p:txBody>
          <a:bodyPr/>
          <a:lstStyle/>
          <a:p>
            <a:r>
              <a:rPr lang="ru-RU" sz="2800" b="1" dirty="0" smtClean="0"/>
              <a:t>Доступные </a:t>
            </a:r>
            <a:r>
              <a:rPr lang="ru-RU" sz="2800" dirty="0" smtClean="0"/>
              <a:t>запасы </a:t>
            </a:r>
            <a:r>
              <a:rPr lang="ru-RU" sz="2800" dirty="0"/>
              <a:t>древесины в 2015 г.</a:t>
            </a:r>
            <a:r>
              <a:rPr lang="en-US" sz="2800" dirty="0"/>
              <a:t> (</a:t>
            </a:r>
            <a:r>
              <a:rPr lang="ru-RU" sz="2800" dirty="0"/>
              <a:t>древостои с запасом больше</a:t>
            </a:r>
            <a:r>
              <a:rPr lang="en-US" sz="2800" dirty="0"/>
              <a:t> 80 </a:t>
            </a:r>
            <a:r>
              <a:rPr lang="ru-RU" sz="2800" dirty="0"/>
              <a:t>м</a:t>
            </a:r>
            <a:r>
              <a:rPr lang="en-US" sz="2800" dirty="0"/>
              <a:t>3/</a:t>
            </a:r>
            <a:r>
              <a:rPr lang="ru-RU" sz="2800" dirty="0" smtClean="0"/>
              <a:t>га, 1000 м от дорог</a:t>
            </a:r>
            <a:r>
              <a:rPr lang="en-US" sz="2800" dirty="0" smtClean="0"/>
              <a:t>)</a:t>
            </a:r>
            <a:endParaRPr lang="ru-RU" sz="2800" dirty="0"/>
          </a:p>
        </p:txBody>
      </p:sp>
      <p:sp>
        <p:nvSpPr>
          <p:cNvPr id="4" name="Slide Number Placeholder 3"/>
          <p:cNvSpPr>
            <a:spLocks noGrp="1"/>
          </p:cNvSpPr>
          <p:nvPr>
            <p:ph type="sldNum" sz="quarter" idx="10"/>
          </p:nvPr>
        </p:nvSpPr>
        <p:spPr/>
        <p:txBody>
          <a:bodyPr/>
          <a:lstStyle/>
          <a:p>
            <a:pPr>
              <a:defRPr/>
            </a:pPr>
            <a:fld id="{C5D265EE-EC13-2D46-8C01-7EA833CC3C84}" type="slidenum">
              <a:rPr lang="en-US" smtClean="0"/>
              <a:pPr>
                <a:defRPr/>
              </a:pPr>
              <a:t>14</a:t>
            </a:fld>
            <a:endParaRPr lang="en-US" dirty="0"/>
          </a:p>
        </p:txBody>
      </p:sp>
      <p:sp>
        <p:nvSpPr>
          <p:cNvPr id="5" name="Date Placeholder 4"/>
          <p:cNvSpPr>
            <a:spLocks noGrp="1"/>
          </p:cNvSpPr>
          <p:nvPr>
            <p:ph type="dt" sz="half" idx="11"/>
          </p:nvPr>
        </p:nvSpPr>
        <p:spPr/>
        <p:txBody>
          <a:bodyPr/>
          <a:lstStyle/>
          <a:p>
            <a:pPr>
              <a:defRPr/>
            </a:pPr>
            <a:fld id="{A38C7A60-309C-403B-8423-B42696A1DDAF}" type="datetime1">
              <a:rPr lang="fi-FI" smtClean="0"/>
              <a:t>29.9.2015</a:t>
            </a:fld>
            <a:endParaRPr lang="en-US"/>
          </a:p>
        </p:txBody>
      </p:sp>
      <p:sp>
        <p:nvSpPr>
          <p:cNvPr id="6" name="Footer Placeholder 5"/>
          <p:cNvSpPr>
            <a:spLocks noGrp="1"/>
          </p:cNvSpPr>
          <p:nvPr>
            <p:ph type="ftr" sz="quarter" idx="12"/>
          </p:nvPr>
        </p:nvSpPr>
        <p:spPr/>
        <p:txBody>
          <a:bodyPr/>
          <a:lstStyle/>
          <a:p>
            <a:pPr>
              <a:defRPr/>
            </a:pPr>
            <a:r>
              <a:rPr lang="en-US" dirty="0" smtClean="0"/>
              <a:t>Eugene Lopatin</a:t>
            </a:r>
            <a:endParaRPr lang="en-US" dirty="0"/>
          </a:p>
        </p:txBody>
      </p:sp>
      <p:sp>
        <p:nvSpPr>
          <p:cNvPr id="7" name="TextBox 6"/>
          <p:cNvSpPr txBox="1"/>
          <p:nvPr/>
        </p:nvSpPr>
        <p:spPr>
          <a:xfrm>
            <a:off x="138545" y="5449393"/>
            <a:ext cx="6594764" cy="369332"/>
          </a:xfrm>
          <a:prstGeom prst="rect">
            <a:avLst/>
          </a:prstGeom>
          <a:noFill/>
        </p:spPr>
        <p:txBody>
          <a:bodyPr wrap="square" rtlCol="0">
            <a:spAutoFit/>
          </a:bodyPr>
          <a:lstStyle/>
          <a:p>
            <a:r>
              <a:rPr lang="ru-RU" b="1" dirty="0"/>
              <a:t>Доступ к данным</a:t>
            </a:r>
            <a:r>
              <a:rPr lang="en-US" b="1" dirty="0"/>
              <a:t>: </a:t>
            </a:r>
            <a:r>
              <a:rPr lang="fi-FI" b="1" dirty="0" err="1" smtClean="0">
                <a:hlinkClick r:id="rId3"/>
              </a:rPr>
              <a:t>www.forestrycloud.com</a:t>
            </a:r>
            <a:r>
              <a:rPr lang="fi-FI" b="1" dirty="0" smtClean="0"/>
              <a:t> </a:t>
            </a:r>
            <a:endParaRPr lang="ru-RU" b="1" dirty="0"/>
          </a:p>
        </p:txBody>
      </p:sp>
    </p:spTree>
    <p:extLst>
      <p:ext uri="{BB962C8B-B14F-4D97-AF65-F5344CB8AC3E}">
        <p14:creationId xmlns:p14="http://schemas.microsoft.com/office/powerpoint/2010/main" val="3076239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5822" r="9403" b="2133"/>
          <a:stretch/>
        </p:blipFill>
        <p:spPr>
          <a:xfrm>
            <a:off x="-2" y="-1"/>
            <a:ext cx="7892639" cy="6375401"/>
          </a:xfrm>
          <a:prstGeom prst="rect">
            <a:avLst/>
          </a:prstGeom>
        </p:spPr>
      </p:pic>
      <p:sp>
        <p:nvSpPr>
          <p:cNvPr id="2" name="Title 1"/>
          <p:cNvSpPr>
            <a:spLocks noGrp="1"/>
          </p:cNvSpPr>
          <p:nvPr>
            <p:ph type="title"/>
          </p:nvPr>
        </p:nvSpPr>
        <p:spPr>
          <a:xfrm>
            <a:off x="-2" y="964869"/>
            <a:ext cx="9144001" cy="590550"/>
          </a:xfrm>
        </p:spPr>
        <p:txBody>
          <a:bodyPr/>
          <a:lstStyle/>
          <a:p>
            <a:r>
              <a:rPr lang="ru-RU" sz="3200" b="1" dirty="0"/>
              <a:t>Доступные </a:t>
            </a:r>
            <a:r>
              <a:rPr lang="ru-RU" sz="3200" dirty="0"/>
              <a:t>запасы древесины в 2015 г.</a:t>
            </a:r>
            <a:r>
              <a:rPr lang="en-US" sz="3200" dirty="0"/>
              <a:t> (</a:t>
            </a:r>
            <a:r>
              <a:rPr lang="ru-RU" sz="3200" dirty="0"/>
              <a:t>древостои с запасом больше</a:t>
            </a:r>
            <a:r>
              <a:rPr lang="en-US" sz="3200" dirty="0"/>
              <a:t> 80 </a:t>
            </a:r>
            <a:r>
              <a:rPr lang="ru-RU" sz="3200" dirty="0"/>
              <a:t>м</a:t>
            </a:r>
            <a:r>
              <a:rPr lang="en-US" sz="3200" dirty="0"/>
              <a:t>3/</a:t>
            </a:r>
            <a:r>
              <a:rPr lang="ru-RU" sz="3200" dirty="0"/>
              <a:t>га, 1000 м от дорог</a:t>
            </a:r>
            <a:r>
              <a:rPr lang="en-US" sz="3200" dirty="0"/>
              <a:t>)</a:t>
            </a:r>
            <a:endParaRPr lang="ru-RU" sz="3200" b="1" dirty="0"/>
          </a:p>
        </p:txBody>
      </p:sp>
      <p:sp>
        <p:nvSpPr>
          <p:cNvPr id="4" name="Slide Number Placeholder 3"/>
          <p:cNvSpPr>
            <a:spLocks noGrp="1"/>
          </p:cNvSpPr>
          <p:nvPr>
            <p:ph type="sldNum" sz="quarter" idx="10"/>
          </p:nvPr>
        </p:nvSpPr>
        <p:spPr/>
        <p:txBody>
          <a:bodyPr/>
          <a:lstStyle/>
          <a:p>
            <a:pPr>
              <a:defRPr/>
            </a:pPr>
            <a:fld id="{C5D265EE-EC13-2D46-8C01-7EA833CC3C84}" type="slidenum">
              <a:rPr lang="en-US" smtClean="0"/>
              <a:pPr>
                <a:defRPr/>
              </a:pPr>
              <a:t>15</a:t>
            </a:fld>
            <a:endParaRPr lang="en-US" dirty="0"/>
          </a:p>
        </p:txBody>
      </p:sp>
      <p:sp>
        <p:nvSpPr>
          <p:cNvPr id="5" name="Date Placeholder 4"/>
          <p:cNvSpPr>
            <a:spLocks noGrp="1"/>
          </p:cNvSpPr>
          <p:nvPr>
            <p:ph type="dt" sz="half" idx="11"/>
          </p:nvPr>
        </p:nvSpPr>
        <p:spPr/>
        <p:txBody>
          <a:bodyPr/>
          <a:lstStyle/>
          <a:p>
            <a:pPr>
              <a:defRPr/>
            </a:pPr>
            <a:fld id="{A38C7A60-309C-403B-8423-B42696A1DDAF}" type="datetime1">
              <a:rPr lang="fi-FI" smtClean="0"/>
              <a:t>29.9.2015</a:t>
            </a:fld>
            <a:endParaRPr lang="en-US"/>
          </a:p>
        </p:txBody>
      </p:sp>
      <p:sp>
        <p:nvSpPr>
          <p:cNvPr id="6" name="Footer Placeholder 5"/>
          <p:cNvSpPr>
            <a:spLocks noGrp="1"/>
          </p:cNvSpPr>
          <p:nvPr>
            <p:ph type="ftr" sz="quarter" idx="12"/>
          </p:nvPr>
        </p:nvSpPr>
        <p:spPr/>
        <p:txBody>
          <a:bodyPr/>
          <a:lstStyle/>
          <a:p>
            <a:pPr>
              <a:defRPr/>
            </a:pPr>
            <a:r>
              <a:rPr lang="en-US" dirty="0" smtClean="0"/>
              <a:t>Eugene Lopatin</a:t>
            </a:r>
            <a:endParaRPr lang="en-US" dirty="0"/>
          </a:p>
        </p:txBody>
      </p:sp>
      <p:sp>
        <p:nvSpPr>
          <p:cNvPr id="9" name="TextBox 8"/>
          <p:cNvSpPr txBox="1"/>
          <p:nvPr/>
        </p:nvSpPr>
        <p:spPr>
          <a:xfrm>
            <a:off x="-2" y="6023652"/>
            <a:ext cx="6594764" cy="369332"/>
          </a:xfrm>
          <a:prstGeom prst="rect">
            <a:avLst/>
          </a:prstGeom>
          <a:noFill/>
        </p:spPr>
        <p:txBody>
          <a:bodyPr wrap="square" rtlCol="0">
            <a:spAutoFit/>
          </a:bodyPr>
          <a:lstStyle/>
          <a:p>
            <a:r>
              <a:rPr lang="ru-RU" b="1" dirty="0"/>
              <a:t>Доступ к данным</a:t>
            </a:r>
            <a:r>
              <a:rPr lang="en-US" b="1" dirty="0"/>
              <a:t>: </a:t>
            </a:r>
            <a:r>
              <a:rPr lang="fi-FI" b="1" dirty="0" err="1" smtClean="0">
                <a:hlinkClick r:id="rId3"/>
              </a:rPr>
              <a:t>www.forestrycloud.com</a:t>
            </a:r>
            <a:r>
              <a:rPr lang="fi-FI" b="1" dirty="0" smtClean="0"/>
              <a:t> </a:t>
            </a:r>
            <a:endParaRPr lang="ru-RU" b="1" dirty="0"/>
          </a:p>
        </p:txBody>
      </p:sp>
    </p:spTree>
    <p:extLst>
      <p:ext uri="{BB962C8B-B14F-4D97-AF65-F5344CB8AC3E}">
        <p14:creationId xmlns:p14="http://schemas.microsoft.com/office/powerpoint/2010/main" val="4018884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2836"/>
            <a:ext cx="8366560" cy="5920546"/>
          </a:xfrm>
          <a:prstGeom prst="rect">
            <a:avLst/>
          </a:prstGeom>
        </p:spPr>
      </p:pic>
      <p:sp>
        <p:nvSpPr>
          <p:cNvPr id="2" name="Title 1"/>
          <p:cNvSpPr>
            <a:spLocks noGrp="1"/>
          </p:cNvSpPr>
          <p:nvPr>
            <p:ph type="title"/>
          </p:nvPr>
        </p:nvSpPr>
        <p:spPr>
          <a:xfrm>
            <a:off x="-1" y="947099"/>
            <a:ext cx="9144001" cy="590550"/>
          </a:xfrm>
        </p:spPr>
        <p:txBody>
          <a:bodyPr/>
          <a:lstStyle/>
          <a:p>
            <a:r>
              <a:rPr lang="ru-RU" sz="3200" b="1" dirty="0"/>
              <a:t>Доступные </a:t>
            </a:r>
            <a:r>
              <a:rPr lang="ru-RU" sz="3200" dirty="0"/>
              <a:t>запасы древесины в 2015 г.</a:t>
            </a:r>
            <a:r>
              <a:rPr lang="en-US" sz="3200" dirty="0"/>
              <a:t> (</a:t>
            </a:r>
            <a:r>
              <a:rPr lang="ru-RU" sz="3200" dirty="0"/>
              <a:t>древостои с запасом больше</a:t>
            </a:r>
            <a:r>
              <a:rPr lang="en-US" sz="3200" dirty="0"/>
              <a:t> 80 </a:t>
            </a:r>
            <a:r>
              <a:rPr lang="ru-RU" sz="3200" dirty="0"/>
              <a:t>м</a:t>
            </a:r>
            <a:r>
              <a:rPr lang="en-US" sz="3200" dirty="0"/>
              <a:t>3/</a:t>
            </a:r>
            <a:r>
              <a:rPr lang="ru-RU" sz="3200" dirty="0"/>
              <a:t>га, 1000 м от дорог</a:t>
            </a:r>
            <a:r>
              <a:rPr lang="en-US" sz="3200" dirty="0"/>
              <a:t>)</a:t>
            </a:r>
            <a:endParaRPr lang="ru-RU" sz="3200" b="1" dirty="0"/>
          </a:p>
        </p:txBody>
      </p:sp>
      <p:sp>
        <p:nvSpPr>
          <p:cNvPr id="4" name="Slide Number Placeholder 3"/>
          <p:cNvSpPr>
            <a:spLocks noGrp="1"/>
          </p:cNvSpPr>
          <p:nvPr>
            <p:ph type="sldNum" sz="quarter" idx="10"/>
          </p:nvPr>
        </p:nvSpPr>
        <p:spPr/>
        <p:txBody>
          <a:bodyPr/>
          <a:lstStyle/>
          <a:p>
            <a:pPr>
              <a:defRPr/>
            </a:pPr>
            <a:fld id="{C5D265EE-EC13-2D46-8C01-7EA833CC3C84}" type="slidenum">
              <a:rPr lang="en-US" smtClean="0"/>
              <a:pPr>
                <a:defRPr/>
              </a:pPr>
              <a:t>16</a:t>
            </a:fld>
            <a:endParaRPr lang="en-US" dirty="0"/>
          </a:p>
        </p:txBody>
      </p:sp>
      <p:sp>
        <p:nvSpPr>
          <p:cNvPr id="5" name="Date Placeholder 4"/>
          <p:cNvSpPr>
            <a:spLocks noGrp="1"/>
          </p:cNvSpPr>
          <p:nvPr>
            <p:ph type="dt" sz="half" idx="11"/>
          </p:nvPr>
        </p:nvSpPr>
        <p:spPr/>
        <p:txBody>
          <a:bodyPr/>
          <a:lstStyle/>
          <a:p>
            <a:pPr>
              <a:defRPr/>
            </a:pPr>
            <a:fld id="{A38C7A60-309C-403B-8423-B42696A1DDAF}" type="datetime1">
              <a:rPr lang="fi-FI" smtClean="0"/>
              <a:t>29.9.2015</a:t>
            </a:fld>
            <a:endParaRPr lang="en-US"/>
          </a:p>
        </p:txBody>
      </p:sp>
      <p:sp>
        <p:nvSpPr>
          <p:cNvPr id="6" name="Footer Placeholder 5"/>
          <p:cNvSpPr>
            <a:spLocks noGrp="1"/>
          </p:cNvSpPr>
          <p:nvPr>
            <p:ph type="ftr" sz="quarter" idx="12"/>
          </p:nvPr>
        </p:nvSpPr>
        <p:spPr/>
        <p:txBody>
          <a:bodyPr/>
          <a:lstStyle/>
          <a:p>
            <a:pPr>
              <a:defRPr/>
            </a:pPr>
            <a:r>
              <a:rPr lang="en-US" dirty="0" smtClean="0"/>
              <a:t>Eugene Lopatin</a:t>
            </a:r>
            <a:endParaRPr lang="en-US" dirty="0"/>
          </a:p>
        </p:txBody>
      </p:sp>
      <p:sp>
        <p:nvSpPr>
          <p:cNvPr id="8" name="TextBox 7"/>
          <p:cNvSpPr txBox="1"/>
          <p:nvPr/>
        </p:nvSpPr>
        <p:spPr>
          <a:xfrm>
            <a:off x="-2" y="6023652"/>
            <a:ext cx="6594764" cy="369332"/>
          </a:xfrm>
          <a:prstGeom prst="rect">
            <a:avLst/>
          </a:prstGeom>
          <a:noFill/>
        </p:spPr>
        <p:txBody>
          <a:bodyPr wrap="square" rtlCol="0">
            <a:spAutoFit/>
          </a:bodyPr>
          <a:lstStyle/>
          <a:p>
            <a:r>
              <a:rPr lang="ru-RU" b="1" dirty="0"/>
              <a:t>Доступ к данным</a:t>
            </a:r>
            <a:r>
              <a:rPr lang="en-US" b="1" dirty="0"/>
              <a:t>: </a:t>
            </a:r>
            <a:r>
              <a:rPr lang="fi-FI" b="1" dirty="0" err="1" smtClean="0">
                <a:hlinkClick r:id="rId3"/>
              </a:rPr>
              <a:t>www.forestrycloud.com</a:t>
            </a:r>
            <a:r>
              <a:rPr lang="fi-FI" b="1" dirty="0" smtClean="0"/>
              <a:t> </a:t>
            </a:r>
            <a:endParaRPr lang="ru-RU" b="1" dirty="0"/>
          </a:p>
        </p:txBody>
      </p:sp>
    </p:spTree>
    <p:extLst>
      <p:ext uri="{BB962C8B-B14F-4D97-AF65-F5344CB8AC3E}">
        <p14:creationId xmlns:p14="http://schemas.microsoft.com/office/powerpoint/2010/main" val="3666310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extLst>
              <a:ext uri="{28A0092B-C50C-407E-A947-70E740481C1C}">
                <a14:useLocalDpi xmlns:a14="http://schemas.microsoft.com/office/drawing/2010/main" val="0"/>
              </a:ext>
            </a:extLst>
          </a:blip>
          <a:srcRect l="7314" t="339" r="1642" b="6778"/>
          <a:stretch/>
        </p:blipFill>
        <p:spPr>
          <a:xfrm>
            <a:off x="-40944" y="0"/>
            <a:ext cx="8325135" cy="6005016"/>
          </a:xfrm>
          <a:prstGeom prst="rect">
            <a:avLst/>
          </a:prstGeom>
        </p:spPr>
      </p:pic>
      <p:sp>
        <p:nvSpPr>
          <p:cNvPr id="2" name="Заголовок 1"/>
          <p:cNvSpPr>
            <a:spLocks noGrp="1"/>
          </p:cNvSpPr>
          <p:nvPr>
            <p:ph type="title"/>
          </p:nvPr>
        </p:nvSpPr>
        <p:spPr>
          <a:xfrm>
            <a:off x="-40944" y="197891"/>
            <a:ext cx="6714699" cy="559558"/>
          </a:xfrm>
        </p:spPr>
        <p:txBody>
          <a:bodyPr/>
          <a:lstStyle/>
          <a:p>
            <a:r>
              <a:rPr lang="ru-RU" dirty="0" smtClean="0"/>
              <a:t>Транспортно-доступный объем расчетной лесосеки</a:t>
            </a:r>
            <a:endParaRPr lang="ru-RU" dirty="0"/>
          </a:p>
        </p:txBody>
      </p:sp>
      <p:sp>
        <p:nvSpPr>
          <p:cNvPr id="3" name="Номер слайда 2"/>
          <p:cNvSpPr>
            <a:spLocks noGrp="1"/>
          </p:cNvSpPr>
          <p:nvPr>
            <p:ph type="sldNum" sz="quarter" idx="10"/>
          </p:nvPr>
        </p:nvSpPr>
        <p:spPr/>
        <p:txBody>
          <a:bodyPr/>
          <a:lstStyle/>
          <a:p>
            <a:pPr>
              <a:defRPr/>
            </a:pPr>
            <a:fld id="{D53A9B35-385A-CE4A-919F-D7588C888E16}" type="slidenum">
              <a:rPr lang="en-US" smtClean="0"/>
              <a:pPr>
                <a:defRPr/>
              </a:pPr>
              <a:t>17</a:t>
            </a:fld>
            <a:endParaRPr lang="en-US" dirty="0"/>
          </a:p>
        </p:txBody>
      </p:sp>
      <p:sp>
        <p:nvSpPr>
          <p:cNvPr id="4" name="Дата 3"/>
          <p:cNvSpPr>
            <a:spLocks noGrp="1"/>
          </p:cNvSpPr>
          <p:nvPr>
            <p:ph type="dt" sz="half" idx="11"/>
          </p:nvPr>
        </p:nvSpPr>
        <p:spPr/>
        <p:txBody>
          <a:bodyPr/>
          <a:lstStyle/>
          <a:p>
            <a:pPr>
              <a:defRPr/>
            </a:pPr>
            <a:fld id="{86A95CB8-F3D6-44F6-AD56-881B833EB139}" type="datetime1">
              <a:rPr lang="fi-FI" smtClean="0"/>
              <a:t>29.9.2015</a:t>
            </a:fld>
            <a:endParaRPr lang="en-US"/>
          </a:p>
        </p:txBody>
      </p:sp>
      <p:sp>
        <p:nvSpPr>
          <p:cNvPr id="5" name="Нижний колонтитул 4"/>
          <p:cNvSpPr>
            <a:spLocks noGrp="1"/>
          </p:cNvSpPr>
          <p:nvPr>
            <p:ph type="ftr" sz="quarter" idx="12"/>
          </p:nvPr>
        </p:nvSpPr>
        <p:spPr/>
        <p:txBody>
          <a:bodyPr/>
          <a:lstStyle/>
          <a:p>
            <a:pPr>
              <a:defRPr/>
            </a:pPr>
            <a:r>
              <a:rPr lang="ru-RU" dirty="0" smtClean="0"/>
              <a:t>Источник</a:t>
            </a:r>
            <a:r>
              <a:rPr lang="en-US" dirty="0" smtClean="0"/>
              <a:t>:</a:t>
            </a:r>
            <a:r>
              <a:rPr lang="fi-FI" dirty="0" smtClean="0"/>
              <a:t> </a:t>
            </a:r>
            <a:r>
              <a:rPr lang="ru-RU" dirty="0" smtClean="0"/>
              <a:t>Рослесхоз, 2015</a:t>
            </a:r>
            <a:endParaRPr lang="en-US" dirty="0"/>
          </a:p>
        </p:txBody>
      </p:sp>
      <p:sp>
        <p:nvSpPr>
          <p:cNvPr id="6" name="TextBox 5"/>
          <p:cNvSpPr txBox="1"/>
          <p:nvPr/>
        </p:nvSpPr>
        <p:spPr>
          <a:xfrm>
            <a:off x="2797792" y="5543877"/>
            <a:ext cx="5281684" cy="646331"/>
          </a:xfrm>
          <a:prstGeom prst="rect">
            <a:avLst/>
          </a:prstGeom>
          <a:noFill/>
        </p:spPr>
        <p:txBody>
          <a:bodyPr wrap="square" rtlCol="0">
            <a:spAutoFit/>
          </a:bodyPr>
          <a:lstStyle/>
          <a:p>
            <a:r>
              <a:rPr lang="ru-RU" dirty="0" smtClean="0"/>
              <a:t>Общий свободный транспортно-доступный объем расчетной лесосеки 50 млн. м3</a:t>
            </a:r>
            <a:endParaRPr lang="ru-RU" dirty="0"/>
          </a:p>
        </p:txBody>
      </p:sp>
    </p:spTree>
    <p:extLst>
      <p:ext uri="{BB962C8B-B14F-4D97-AF65-F5344CB8AC3E}">
        <p14:creationId xmlns:p14="http://schemas.microsoft.com/office/powerpoint/2010/main" val="1340297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1"/>
            <a:r>
              <a:rPr lang="ru-RU" sz="2400" dirty="0"/>
              <a:t>Как сокращать затраты на получение древесины, когда невозможно обойтись без строительства новых дорог</a:t>
            </a:r>
            <a:r>
              <a:rPr lang="ru-RU" sz="2400" dirty="0" smtClean="0"/>
              <a:t>?</a:t>
            </a:r>
            <a:endParaRPr lang="ru-RU" sz="4000" dirty="0"/>
          </a:p>
        </p:txBody>
      </p:sp>
      <p:sp>
        <p:nvSpPr>
          <p:cNvPr id="3" name="Объект 2"/>
          <p:cNvSpPr>
            <a:spLocks noGrp="1"/>
          </p:cNvSpPr>
          <p:nvPr>
            <p:ph idx="1"/>
          </p:nvPr>
        </p:nvSpPr>
        <p:spPr/>
        <p:txBody>
          <a:bodyPr/>
          <a:lstStyle/>
          <a:p>
            <a:pPr marL="457200" indent="-457200">
              <a:buFont typeface="+mj-lt"/>
              <a:buAutoNum type="arabicPeriod"/>
            </a:pPr>
            <a:r>
              <a:rPr lang="ru-RU" dirty="0" smtClean="0"/>
              <a:t>Качественное планирование</a:t>
            </a:r>
            <a:r>
              <a:rPr lang="en-US" dirty="0" smtClean="0"/>
              <a:t>:</a:t>
            </a:r>
            <a:r>
              <a:rPr lang="ru-RU" dirty="0" smtClean="0"/>
              <a:t> потребность в новых дорогах, физическое расположение дорог, влияние рельефа на инвестиции в дороги</a:t>
            </a:r>
          </a:p>
          <a:p>
            <a:pPr marL="457200" indent="-457200">
              <a:buFont typeface="+mj-lt"/>
              <a:buAutoNum type="arabicPeriod"/>
            </a:pPr>
            <a:r>
              <a:rPr lang="ru-RU" dirty="0" smtClean="0"/>
              <a:t>Математическая оптимизация планов заготовки древесины</a:t>
            </a:r>
            <a:r>
              <a:rPr lang="en-US" dirty="0" smtClean="0"/>
              <a:t>:</a:t>
            </a:r>
            <a:r>
              <a:rPr lang="fi-FI" dirty="0" smtClean="0"/>
              <a:t> </a:t>
            </a:r>
            <a:r>
              <a:rPr lang="ru-RU" dirty="0" smtClean="0"/>
              <a:t>расчет всех возможных вариантов и выбор наиболее выгодных (сокращение затрат на 5-20%)</a:t>
            </a:r>
          </a:p>
          <a:p>
            <a:pPr marL="457200" indent="-457200">
              <a:buFont typeface="+mj-lt"/>
              <a:buAutoNum type="arabicPeriod"/>
            </a:pPr>
            <a:r>
              <a:rPr lang="ru-RU" dirty="0" smtClean="0"/>
              <a:t>Организация терминалов</a:t>
            </a:r>
          </a:p>
          <a:p>
            <a:pPr marL="457200" indent="-457200">
              <a:buFont typeface="+mj-lt"/>
              <a:buAutoNum type="arabicPeriod"/>
            </a:pPr>
            <a:endParaRPr lang="ru-RU" dirty="0"/>
          </a:p>
        </p:txBody>
      </p:sp>
      <p:sp>
        <p:nvSpPr>
          <p:cNvPr id="4" name="Номер слайда 3"/>
          <p:cNvSpPr>
            <a:spLocks noGrp="1"/>
          </p:cNvSpPr>
          <p:nvPr>
            <p:ph type="sldNum" sz="quarter" idx="10"/>
          </p:nvPr>
        </p:nvSpPr>
        <p:spPr/>
        <p:txBody>
          <a:bodyPr/>
          <a:lstStyle/>
          <a:p>
            <a:pPr>
              <a:defRPr/>
            </a:pPr>
            <a:fld id="{C5D265EE-EC13-2D46-8C01-7EA833CC3C84}" type="slidenum">
              <a:rPr lang="en-US" smtClean="0"/>
              <a:pPr>
                <a:defRPr/>
              </a:pPr>
              <a:t>18</a:t>
            </a:fld>
            <a:endParaRPr lang="en-US" dirty="0"/>
          </a:p>
        </p:txBody>
      </p:sp>
      <p:sp>
        <p:nvSpPr>
          <p:cNvPr id="5" name="Дата 4"/>
          <p:cNvSpPr>
            <a:spLocks noGrp="1"/>
          </p:cNvSpPr>
          <p:nvPr>
            <p:ph type="dt" sz="half" idx="11"/>
          </p:nvPr>
        </p:nvSpPr>
        <p:spPr/>
        <p:txBody>
          <a:bodyPr/>
          <a:lstStyle/>
          <a:p>
            <a:pPr>
              <a:defRPr/>
            </a:pPr>
            <a:fld id="{A38C7A60-309C-403B-8423-B42696A1DDAF}" type="datetime1">
              <a:rPr lang="fi-FI" smtClean="0"/>
              <a:t>29.9.2015</a:t>
            </a:fld>
            <a:endParaRPr lang="en-US"/>
          </a:p>
        </p:txBody>
      </p:sp>
      <p:sp>
        <p:nvSpPr>
          <p:cNvPr id="6" name="Нижний колонтитул 5"/>
          <p:cNvSpPr>
            <a:spLocks noGrp="1"/>
          </p:cNvSpPr>
          <p:nvPr>
            <p:ph type="ftr" sz="quarter" idx="12"/>
          </p:nvPr>
        </p:nvSpPr>
        <p:spPr/>
        <p:txBody>
          <a:bodyPr/>
          <a:lstStyle/>
          <a:p>
            <a:pPr>
              <a:defRPr/>
            </a:pPr>
            <a:endParaRPr lang="en-US" dirty="0"/>
          </a:p>
        </p:txBody>
      </p:sp>
    </p:spTree>
    <p:extLst>
      <p:ext uri="{BB962C8B-B14F-4D97-AF65-F5344CB8AC3E}">
        <p14:creationId xmlns:p14="http://schemas.microsoft.com/office/powerpoint/2010/main" val="3746893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23850" y="274638"/>
            <a:ext cx="8362950" cy="1143000"/>
          </a:xfrm>
        </p:spPr>
        <p:txBody>
          <a:bodyPr rtlCol="0">
            <a:noAutofit/>
          </a:bodyPr>
          <a:lstStyle/>
          <a:p>
            <a:pPr eaLnBrk="1" fontAlgn="auto" hangingPunct="1">
              <a:spcAft>
                <a:spcPts val="0"/>
              </a:spcAft>
              <a:defRPr/>
            </a:pPr>
            <a:r>
              <a:rPr lang="ru-RU" sz="2400" b="1" dirty="0" smtClean="0"/>
              <a:t>Влияние </a:t>
            </a:r>
            <a:r>
              <a:rPr lang="ru-RU" sz="2400" b="1" dirty="0"/>
              <a:t>ведения лесного хозяйства на рентабельность </a:t>
            </a:r>
            <a:br>
              <a:rPr lang="ru-RU" sz="2400" b="1" dirty="0"/>
            </a:br>
            <a:r>
              <a:rPr lang="ru-RU" sz="2400" b="1" dirty="0"/>
              <a:t>на уровне </a:t>
            </a:r>
            <a:r>
              <a:rPr lang="ru-RU" sz="2400" b="1" dirty="0" err="1"/>
              <a:t>лесопользователя</a:t>
            </a:r>
            <a:endParaRPr lang="fi-FI" sz="2400" b="1" dirty="0"/>
          </a:p>
        </p:txBody>
      </p:sp>
      <p:sp>
        <p:nvSpPr>
          <p:cNvPr id="10243" name="Content Placeholder 2"/>
          <p:cNvSpPr>
            <a:spLocks noGrp="1"/>
          </p:cNvSpPr>
          <p:nvPr>
            <p:ph idx="1"/>
          </p:nvPr>
        </p:nvSpPr>
        <p:spPr>
          <a:xfrm>
            <a:off x="323850" y="1484313"/>
            <a:ext cx="8712200" cy="4492625"/>
          </a:xfrm>
        </p:spPr>
        <p:txBody>
          <a:bodyPr rtlCol="0">
            <a:normAutofit/>
          </a:bodyPr>
          <a:lstStyle/>
          <a:p>
            <a:pPr fontAlgn="auto">
              <a:spcAft>
                <a:spcPts val="0"/>
              </a:spcAft>
              <a:defRPr/>
            </a:pPr>
            <a:r>
              <a:rPr lang="ru-RU" dirty="0" smtClean="0"/>
              <a:t>Какой </a:t>
            </a:r>
            <a:r>
              <a:rPr lang="ru-RU" dirty="0"/>
              <a:t>э</a:t>
            </a:r>
            <a:r>
              <a:rPr lang="ru-RU" dirty="0" smtClean="0"/>
              <a:t>ффект </a:t>
            </a:r>
            <a:r>
              <a:rPr lang="ru-RU" dirty="0"/>
              <a:t>от </a:t>
            </a:r>
            <a:r>
              <a:rPr lang="ru-RU" dirty="0" smtClean="0"/>
              <a:t>сценариев </a:t>
            </a:r>
            <a:r>
              <a:rPr lang="ru-RU" dirty="0"/>
              <a:t>ведения </a:t>
            </a:r>
            <a:r>
              <a:rPr lang="ru-RU" dirty="0" smtClean="0"/>
              <a:t>лесного хозяйства: </a:t>
            </a:r>
            <a:r>
              <a:rPr lang="ru-RU" dirty="0"/>
              <a:t>экстенсивный и интенсивный</a:t>
            </a:r>
            <a:endParaRPr lang="fi-FI" dirty="0"/>
          </a:p>
          <a:p>
            <a:pPr fontAlgn="auto">
              <a:spcAft>
                <a:spcPts val="0"/>
              </a:spcAft>
              <a:defRPr/>
            </a:pPr>
            <a:r>
              <a:rPr lang="ru-RU" dirty="0" smtClean="0"/>
              <a:t>Область </a:t>
            </a:r>
            <a:r>
              <a:rPr lang="ru-RU" dirty="0"/>
              <a:t>исследования в Республике Карелия</a:t>
            </a:r>
            <a:endParaRPr lang="fi-FI" dirty="0"/>
          </a:p>
          <a:p>
            <a:pPr marL="342900" lvl="1" indent="-342900" fontAlgn="auto">
              <a:spcAft>
                <a:spcPts val="0"/>
              </a:spcAft>
              <a:buFont typeface="Arial" charset="0"/>
              <a:buChar char="•"/>
              <a:defRPr/>
            </a:pPr>
            <a:r>
              <a:rPr lang="ru-RU" dirty="0" smtClean="0">
                <a:sym typeface="Wingdings" pitchFamily="2" charset="2"/>
              </a:rPr>
              <a:t>100</a:t>
            </a:r>
            <a:r>
              <a:rPr lang="ru-RU" dirty="0">
                <a:sym typeface="Wingdings" pitchFamily="2" charset="2"/>
              </a:rPr>
              <a:t>%  лесных площадей </a:t>
            </a:r>
            <a:r>
              <a:rPr lang="ru-RU" dirty="0" smtClean="0">
                <a:sym typeface="Wingdings" pitchFamily="2" charset="2"/>
              </a:rPr>
              <a:t>защитные леса</a:t>
            </a:r>
            <a:r>
              <a:rPr lang="en-US" dirty="0" smtClean="0"/>
              <a:t> </a:t>
            </a:r>
            <a:r>
              <a:rPr lang="en-US" dirty="0">
                <a:sym typeface="Wingdings" pitchFamily="2" charset="2"/>
              </a:rPr>
              <a:t> </a:t>
            </a:r>
            <a:r>
              <a:rPr lang="ru-RU" dirty="0">
                <a:sym typeface="Wingdings" pitchFamily="2" charset="2"/>
              </a:rPr>
              <a:t>нет сплошных рубок</a:t>
            </a:r>
            <a:endParaRPr lang="en-US" dirty="0">
              <a:sym typeface="Wingdings" pitchFamily="2" charset="2"/>
            </a:endParaRPr>
          </a:p>
          <a:p>
            <a:pPr marL="342900" lvl="1" indent="-342900" fontAlgn="auto">
              <a:spcAft>
                <a:spcPts val="0"/>
              </a:spcAft>
              <a:buFont typeface="Arial" charset="0"/>
              <a:buChar char="•"/>
              <a:defRPr/>
            </a:pPr>
            <a:r>
              <a:rPr lang="ru-RU" dirty="0" smtClean="0">
                <a:sym typeface="Wingdings" pitchFamily="2" charset="2"/>
              </a:rPr>
              <a:t>Большая </a:t>
            </a:r>
            <a:r>
              <a:rPr lang="ru-RU" dirty="0">
                <a:sym typeface="Wingdings" pitchFamily="2" charset="2"/>
              </a:rPr>
              <a:t>часть древостоя спелые и перестойные леса</a:t>
            </a:r>
            <a:endParaRPr lang="en-US" dirty="0">
              <a:sym typeface="Wingdings" pitchFamily="2" charset="2"/>
            </a:endParaRPr>
          </a:p>
          <a:p>
            <a:pPr marL="342900" lvl="1" indent="-342900" fontAlgn="auto">
              <a:spcAft>
                <a:spcPts val="0"/>
              </a:spcAft>
              <a:buFont typeface="Arial" charset="0"/>
              <a:buChar char="•"/>
              <a:defRPr/>
            </a:pPr>
            <a:r>
              <a:rPr lang="ru-RU" dirty="0" smtClean="0"/>
              <a:t>Всего </a:t>
            </a:r>
            <a:r>
              <a:rPr lang="ru-RU" dirty="0"/>
              <a:t>29 древостоев из 5 участков отобраны для анализа и симуляции с </a:t>
            </a:r>
            <a:r>
              <a:rPr lang="ru-RU" dirty="0" smtClean="0"/>
              <a:t>использованием </a:t>
            </a:r>
            <a:r>
              <a:rPr lang="ru-RU" dirty="0"/>
              <a:t>симулятора</a:t>
            </a:r>
            <a:r>
              <a:rPr lang="ru-RU" dirty="0" smtClean="0"/>
              <a:t> МОТТИ</a:t>
            </a:r>
            <a:endParaRPr lang="fi-FI" dirty="0"/>
          </a:p>
        </p:txBody>
      </p:sp>
      <p:sp>
        <p:nvSpPr>
          <p:cNvPr id="10244" name="Content Placeholder 2"/>
          <p:cNvSpPr txBox="1">
            <a:spLocks/>
          </p:cNvSpPr>
          <p:nvPr/>
        </p:nvSpPr>
        <p:spPr bwMode="auto">
          <a:xfrm>
            <a:off x="457200" y="4149725"/>
            <a:ext cx="3467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buFont typeface="Arial" charset="0"/>
              <a:buChar char="•"/>
            </a:pPr>
            <a:endParaRPr lang="en-US" sz="2000">
              <a:latin typeface="Calibri" pitchFamily="34" charset="0"/>
            </a:endParaRPr>
          </a:p>
        </p:txBody>
      </p:sp>
      <p:graphicFrame>
        <p:nvGraphicFramePr>
          <p:cNvPr id="2" name="Table 1"/>
          <p:cNvGraphicFramePr>
            <a:graphicFrameLocks noGrp="1"/>
          </p:cNvGraphicFramePr>
          <p:nvPr/>
        </p:nvGraphicFramePr>
        <p:xfrm>
          <a:off x="827088" y="4513263"/>
          <a:ext cx="7777161" cy="1552609"/>
        </p:xfrm>
        <a:graphic>
          <a:graphicData uri="http://schemas.openxmlformats.org/drawingml/2006/table">
            <a:tbl>
              <a:tblPr firstRow="1" firstCol="1" bandRow="1">
                <a:tableStyleId>{F5AB1C69-6EDB-4FF4-983F-18BD219EF322}</a:tableStyleId>
              </a:tblPr>
              <a:tblGrid>
                <a:gridCol w="819104"/>
                <a:gridCol w="1228175"/>
                <a:gridCol w="1186817"/>
                <a:gridCol w="1405250"/>
                <a:gridCol w="1363891"/>
                <a:gridCol w="1773924"/>
              </a:tblGrid>
              <a:tr h="588679">
                <a:tc>
                  <a:txBody>
                    <a:bodyPr/>
                    <a:lstStyle/>
                    <a:p>
                      <a:pPr>
                        <a:lnSpc>
                          <a:spcPct val="115000"/>
                        </a:lnSpc>
                        <a:spcAft>
                          <a:spcPts val="0"/>
                        </a:spcAft>
                      </a:pPr>
                      <a:r>
                        <a:rPr lang="ru-RU" sz="900" dirty="0">
                          <a:effectLst/>
                        </a:rPr>
                        <a:t>Площадь</a:t>
                      </a:r>
                      <a:endParaRPr lang="fi-FI" sz="1100" dirty="0">
                        <a:effectLst/>
                        <a:latin typeface="Times New Roman"/>
                        <a:ea typeface="Times New Roman"/>
                      </a:endParaRPr>
                    </a:p>
                  </a:txBody>
                  <a:tcPr marL="44452" marR="44452" marT="0" marB="0" anchor="b"/>
                </a:tc>
                <a:tc>
                  <a:txBody>
                    <a:bodyPr/>
                    <a:lstStyle/>
                    <a:p>
                      <a:pPr>
                        <a:lnSpc>
                          <a:spcPct val="115000"/>
                        </a:lnSpc>
                        <a:spcAft>
                          <a:spcPts val="0"/>
                        </a:spcAft>
                      </a:pPr>
                      <a:r>
                        <a:rPr lang="ru-RU" sz="1000" dirty="0">
                          <a:effectLst/>
                        </a:rPr>
                        <a:t>Кол-во стволов на гектаре</a:t>
                      </a:r>
                      <a:endParaRPr lang="fi-FI" sz="1000" b="0" dirty="0">
                        <a:effectLst/>
                        <a:latin typeface="Times New Roman"/>
                        <a:ea typeface="Times New Roman"/>
                      </a:endParaRPr>
                    </a:p>
                  </a:txBody>
                  <a:tcPr marL="44452" marR="44452" marT="0" marB="0" anchor="b"/>
                </a:tc>
                <a:tc>
                  <a:txBody>
                    <a:bodyPr/>
                    <a:lstStyle/>
                    <a:p>
                      <a:pPr>
                        <a:lnSpc>
                          <a:spcPct val="115000"/>
                        </a:lnSpc>
                        <a:spcAft>
                          <a:spcPts val="0"/>
                        </a:spcAft>
                      </a:pPr>
                      <a:r>
                        <a:rPr lang="ru-RU" sz="1000" dirty="0" err="1" smtClean="0">
                          <a:effectLst/>
                        </a:rPr>
                        <a:t>Среднеарифмети-ческая</a:t>
                      </a:r>
                      <a:r>
                        <a:rPr lang="ru-RU" sz="1000" dirty="0" smtClean="0">
                          <a:effectLst/>
                        </a:rPr>
                        <a:t> </a:t>
                      </a:r>
                      <a:r>
                        <a:rPr lang="ru-RU" sz="1000" dirty="0">
                          <a:effectLst/>
                        </a:rPr>
                        <a:t>высота</a:t>
                      </a:r>
                      <a:r>
                        <a:rPr lang="en-GB" sz="1000" dirty="0">
                          <a:effectLst/>
                        </a:rPr>
                        <a:t>, m</a:t>
                      </a:r>
                      <a:endParaRPr lang="fi-FI" sz="1100" dirty="0">
                        <a:effectLst/>
                        <a:latin typeface="Times New Roman"/>
                        <a:ea typeface="Times New Roman"/>
                      </a:endParaRPr>
                    </a:p>
                  </a:txBody>
                  <a:tcPr marL="44452" marR="44452" marT="0" marB="0" anchor="b"/>
                </a:tc>
                <a:tc>
                  <a:txBody>
                    <a:bodyPr/>
                    <a:lstStyle/>
                    <a:p>
                      <a:pPr>
                        <a:lnSpc>
                          <a:spcPct val="115000"/>
                        </a:lnSpc>
                        <a:spcAft>
                          <a:spcPts val="0"/>
                        </a:spcAft>
                      </a:pPr>
                      <a:r>
                        <a:rPr lang="ru-RU" sz="1100" dirty="0" err="1" smtClean="0">
                          <a:effectLst/>
                        </a:rPr>
                        <a:t>Среднеарифметичес</a:t>
                      </a:r>
                      <a:r>
                        <a:rPr lang="ru-RU" sz="1100" dirty="0" smtClean="0">
                          <a:effectLst/>
                        </a:rPr>
                        <a:t>-кий </a:t>
                      </a:r>
                      <a:r>
                        <a:rPr lang="ru-RU" sz="1100" dirty="0">
                          <a:effectLst/>
                        </a:rPr>
                        <a:t>диаметр</a:t>
                      </a:r>
                      <a:r>
                        <a:rPr lang="en-GB" sz="1100" dirty="0">
                          <a:effectLst/>
                        </a:rPr>
                        <a:t>, cm</a:t>
                      </a:r>
                      <a:endParaRPr lang="fi-FI" sz="1100" dirty="0">
                        <a:effectLst/>
                        <a:latin typeface="Times New Roman"/>
                        <a:ea typeface="Times New Roman"/>
                      </a:endParaRPr>
                    </a:p>
                  </a:txBody>
                  <a:tcPr marL="44452" marR="44452" marT="0" marB="0" anchor="b"/>
                </a:tc>
                <a:tc>
                  <a:txBody>
                    <a:bodyPr/>
                    <a:lstStyle/>
                    <a:p>
                      <a:pPr>
                        <a:lnSpc>
                          <a:spcPct val="115000"/>
                        </a:lnSpc>
                        <a:spcAft>
                          <a:spcPts val="0"/>
                        </a:spcAft>
                      </a:pPr>
                      <a:r>
                        <a:rPr lang="ru-RU" sz="1100">
                          <a:effectLst/>
                        </a:rPr>
                        <a:t>Средний запас </a:t>
                      </a:r>
                      <a:r>
                        <a:rPr lang="en-GB" sz="1100">
                          <a:effectLst/>
                        </a:rPr>
                        <a:t>m</a:t>
                      </a:r>
                      <a:r>
                        <a:rPr lang="en-GB" sz="1100" baseline="30000">
                          <a:effectLst/>
                        </a:rPr>
                        <a:t>3</a:t>
                      </a:r>
                      <a:r>
                        <a:rPr lang="en-GB" sz="1100">
                          <a:effectLst/>
                        </a:rPr>
                        <a:t>/ha</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ru-RU" sz="1100" dirty="0">
                          <a:effectLst/>
                        </a:rPr>
                        <a:t>Возраст преобладающей породы, лет</a:t>
                      </a:r>
                      <a:endParaRPr lang="fi-FI" sz="1100" dirty="0">
                        <a:effectLst/>
                        <a:latin typeface="Times New Roman"/>
                        <a:ea typeface="Times New Roman"/>
                      </a:endParaRPr>
                    </a:p>
                  </a:txBody>
                  <a:tcPr marL="44452" marR="44452" marT="0" marB="0" anchor="b"/>
                </a:tc>
              </a:tr>
              <a:tr h="192779">
                <a:tc>
                  <a:txBody>
                    <a:bodyPr/>
                    <a:lstStyle/>
                    <a:p>
                      <a:pPr>
                        <a:lnSpc>
                          <a:spcPct val="115000"/>
                        </a:lnSpc>
                        <a:spcAft>
                          <a:spcPts val="0"/>
                        </a:spcAft>
                      </a:pPr>
                      <a:r>
                        <a:rPr lang="en-GB" sz="1100">
                          <a:effectLst/>
                        </a:rPr>
                        <a:t>1</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112</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20.9</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23.7</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dirty="0">
                          <a:effectLst/>
                        </a:rPr>
                        <a:t>173.8</a:t>
                      </a:r>
                      <a:endParaRPr lang="fi-FI" sz="1100" dirty="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78</a:t>
                      </a:r>
                      <a:endParaRPr lang="fi-FI" sz="1100">
                        <a:effectLst/>
                        <a:latin typeface="Times New Roman"/>
                        <a:ea typeface="Times New Roman"/>
                      </a:endParaRPr>
                    </a:p>
                  </a:txBody>
                  <a:tcPr marL="44452" marR="44452" marT="0" marB="0" anchor="b"/>
                </a:tc>
              </a:tr>
              <a:tr h="192779">
                <a:tc>
                  <a:txBody>
                    <a:bodyPr/>
                    <a:lstStyle/>
                    <a:p>
                      <a:pPr>
                        <a:lnSpc>
                          <a:spcPct val="115000"/>
                        </a:lnSpc>
                        <a:spcAft>
                          <a:spcPts val="0"/>
                        </a:spcAft>
                      </a:pPr>
                      <a:r>
                        <a:rPr lang="en-GB" sz="1100">
                          <a:effectLst/>
                        </a:rPr>
                        <a:t>2</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206</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18.3</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18.6</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136.3</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58</a:t>
                      </a:r>
                      <a:endParaRPr lang="fi-FI" sz="1100">
                        <a:effectLst/>
                        <a:latin typeface="Times New Roman"/>
                        <a:ea typeface="Times New Roman"/>
                      </a:endParaRPr>
                    </a:p>
                  </a:txBody>
                  <a:tcPr marL="44452" marR="44452" marT="0" marB="0" anchor="b"/>
                </a:tc>
              </a:tr>
              <a:tr h="192779">
                <a:tc>
                  <a:txBody>
                    <a:bodyPr/>
                    <a:lstStyle/>
                    <a:p>
                      <a:pPr>
                        <a:lnSpc>
                          <a:spcPct val="115000"/>
                        </a:lnSpc>
                        <a:spcAft>
                          <a:spcPts val="0"/>
                        </a:spcAft>
                      </a:pPr>
                      <a:r>
                        <a:rPr lang="en-GB" sz="1100">
                          <a:effectLst/>
                        </a:rPr>
                        <a:t>3</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1072</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10.2</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10.6</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59.9</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36</a:t>
                      </a:r>
                      <a:endParaRPr lang="fi-FI" sz="1100">
                        <a:effectLst/>
                        <a:latin typeface="Times New Roman"/>
                        <a:ea typeface="Times New Roman"/>
                      </a:endParaRPr>
                    </a:p>
                  </a:txBody>
                  <a:tcPr marL="44452" marR="44452" marT="0" marB="0" anchor="b"/>
                </a:tc>
              </a:tr>
              <a:tr h="192779">
                <a:tc>
                  <a:txBody>
                    <a:bodyPr/>
                    <a:lstStyle/>
                    <a:p>
                      <a:pPr>
                        <a:lnSpc>
                          <a:spcPct val="115000"/>
                        </a:lnSpc>
                        <a:spcAft>
                          <a:spcPts val="0"/>
                        </a:spcAft>
                      </a:pPr>
                      <a:r>
                        <a:rPr lang="en-GB" sz="1100">
                          <a:effectLst/>
                        </a:rPr>
                        <a:t>4</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686</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15.3</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16.0</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154.0</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41</a:t>
                      </a:r>
                      <a:endParaRPr lang="fi-FI" sz="1100">
                        <a:effectLst/>
                        <a:latin typeface="Times New Roman"/>
                        <a:ea typeface="Times New Roman"/>
                      </a:endParaRPr>
                    </a:p>
                  </a:txBody>
                  <a:tcPr marL="44452" marR="44452" marT="0" marB="0" anchor="b"/>
                </a:tc>
              </a:tr>
              <a:tr h="192779">
                <a:tc>
                  <a:txBody>
                    <a:bodyPr/>
                    <a:lstStyle/>
                    <a:p>
                      <a:pPr>
                        <a:lnSpc>
                          <a:spcPct val="115000"/>
                        </a:lnSpc>
                        <a:spcAft>
                          <a:spcPts val="0"/>
                        </a:spcAft>
                      </a:pPr>
                      <a:r>
                        <a:rPr lang="en-GB" sz="1100">
                          <a:effectLst/>
                        </a:rPr>
                        <a:t>5</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109</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dirty="0">
                          <a:effectLst/>
                        </a:rPr>
                        <a:t>21.0</a:t>
                      </a:r>
                      <a:endParaRPr lang="fi-FI" sz="1100" dirty="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24.7</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a:effectLst/>
                        </a:rPr>
                        <a:t>164.7</a:t>
                      </a:r>
                      <a:endParaRPr lang="fi-FI" sz="1100">
                        <a:effectLst/>
                        <a:latin typeface="Times New Roman"/>
                        <a:ea typeface="Times New Roman"/>
                      </a:endParaRPr>
                    </a:p>
                  </a:txBody>
                  <a:tcPr marL="44452" marR="44452" marT="0" marB="0" anchor="b"/>
                </a:tc>
                <a:tc>
                  <a:txBody>
                    <a:bodyPr/>
                    <a:lstStyle/>
                    <a:p>
                      <a:pPr>
                        <a:lnSpc>
                          <a:spcPct val="115000"/>
                        </a:lnSpc>
                        <a:spcAft>
                          <a:spcPts val="0"/>
                        </a:spcAft>
                      </a:pPr>
                      <a:r>
                        <a:rPr lang="en-GB" sz="1100" dirty="0">
                          <a:effectLst/>
                        </a:rPr>
                        <a:t>89</a:t>
                      </a:r>
                      <a:endParaRPr lang="fi-FI" sz="1100" dirty="0">
                        <a:effectLst/>
                        <a:latin typeface="Times New Roman"/>
                        <a:ea typeface="Times New Roman"/>
                      </a:endParaRPr>
                    </a:p>
                  </a:txBody>
                  <a:tcPr marL="44452" marR="44452" marT="0" marB="0" anchor="b"/>
                </a:tc>
              </a:tr>
            </a:tbl>
          </a:graphicData>
        </a:graphic>
      </p:graphicFrame>
    </p:spTree>
    <p:extLst>
      <p:ext uri="{BB962C8B-B14F-4D97-AF65-F5344CB8AC3E}">
        <p14:creationId xmlns:p14="http://schemas.microsoft.com/office/powerpoint/2010/main" val="825042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5224" t="762" r="2090" b="8045"/>
          <a:stretch/>
        </p:blipFill>
        <p:spPr>
          <a:xfrm>
            <a:off x="-13648" y="0"/>
            <a:ext cx="8475259" cy="5895834"/>
          </a:xfrm>
          <a:prstGeom prst="rect">
            <a:avLst/>
          </a:prstGeom>
        </p:spPr>
      </p:pic>
      <p:sp>
        <p:nvSpPr>
          <p:cNvPr id="2" name="Заголовок 1"/>
          <p:cNvSpPr>
            <a:spLocks noGrp="1"/>
          </p:cNvSpPr>
          <p:nvPr>
            <p:ph type="title"/>
          </p:nvPr>
        </p:nvSpPr>
        <p:spPr>
          <a:xfrm>
            <a:off x="-13648" y="-81888"/>
            <a:ext cx="6714699" cy="559558"/>
          </a:xfrm>
        </p:spPr>
        <p:txBody>
          <a:bodyPr/>
          <a:lstStyle/>
          <a:p>
            <a:r>
              <a:rPr lang="ru-RU" dirty="0" smtClean="0"/>
              <a:t>Объем заготовленной древесины в 2014 г.</a:t>
            </a:r>
            <a:endParaRPr lang="ru-RU" dirty="0"/>
          </a:p>
        </p:txBody>
      </p:sp>
      <p:sp>
        <p:nvSpPr>
          <p:cNvPr id="3" name="Номер слайда 2"/>
          <p:cNvSpPr>
            <a:spLocks noGrp="1"/>
          </p:cNvSpPr>
          <p:nvPr>
            <p:ph type="sldNum" sz="quarter" idx="10"/>
          </p:nvPr>
        </p:nvSpPr>
        <p:spPr/>
        <p:txBody>
          <a:bodyPr/>
          <a:lstStyle/>
          <a:p>
            <a:pPr>
              <a:defRPr/>
            </a:pPr>
            <a:fld id="{D53A9B35-385A-CE4A-919F-D7588C888E16}" type="slidenum">
              <a:rPr lang="en-US" smtClean="0"/>
              <a:pPr>
                <a:defRPr/>
              </a:pPr>
              <a:t>2</a:t>
            </a:fld>
            <a:endParaRPr lang="en-US" dirty="0"/>
          </a:p>
        </p:txBody>
      </p:sp>
      <p:sp>
        <p:nvSpPr>
          <p:cNvPr id="4" name="Дата 3"/>
          <p:cNvSpPr>
            <a:spLocks noGrp="1"/>
          </p:cNvSpPr>
          <p:nvPr>
            <p:ph type="dt" sz="half" idx="11"/>
          </p:nvPr>
        </p:nvSpPr>
        <p:spPr/>
        <p:txBody>
          <a:bodyPr/>
          <a:lstStyle/>
          <a:p>
            <a:pPr>
              <a:defRPr/>
            </a:pPr>
            <a:fld id="{86A95CB8-F3D6-44F6-AD56-881B833EB139}" type="datetime1">
              <a:rPr lang="fi-FI" smtClean="0"/>
              <a:t>29.9.2015</a:t>
            </a:fld>
            <a:endParaRPr lang="en-US"/>
          </a:p>
        </p:txBody>
      </p:sp>
      <p:sp>
        <p:nvSpPr>
          <p:cNvPr id="5" name="Нижний колонтитул 4"/>
          <p:cNvSpPr>
            <a:spLocks noGrp="1"/>
          </p:cNvSpPr>
          <p:nvPr>
            <p:ph type="ftr" sz="quarter" idx="12"/>
          </p:nvPr>
        </p:nvSpPr>
        <p:spPr/>
        <p:txBody>
          <a:bodyPr/>
          <a:lstStyle/>
          <a:p>
            <a:pPr>
              <a:defRPr/>
            </a:pPr>
            <a:r>
              <a:rPr lang="ru-RU" dirty="0" smtClean="0"/>
              <a:t>Источник</a:t>
            </a:r>
            <a:r>
              <a:rPr lang="en-US" dirty="0" smtClean="0"/>
              <a:t>:</a:t>
            </a:r>
            <a:r>
              <a:rPr lang="fi-FI" dirty="0" smtClean="0"/>
              <a:t> </a:t>
            </a:r>
            <a:r>
              <a:rPr lang="ru-RU" dirty="0" smtClean="0"/>
              <a:t>Рослесхоз, 2015</a:t>
            </a:r>
            <a:endParaRPr lang="en-US" dirty="0"/>
          </a:p>
        </p:txBody>
      </p:sp>
      <p:sp>
        <p:nvSpPr>
          <p:cNvPr id="6" name="TextBox 5"/>
          <p:cNvSpPr txBox="1"/>
          <p:nvPr/>
        </p:nvSpPr>
        <p:spPr>
          <a:xfrm>
            <a:off x="3316406" y="5554639"/>
            <a:ext cx="4763069" cy="646331"/>
          </a:xfrm>
          <a:prstGeom prst="rect">
            <a:avLst/>
          </a:prstGeom>
          <a:noFill/>
        </p:spPr>
        <p:txBody>
          <a:bodyPr wrap="square" rtlCol="0">
            <a:spAutoFit/>
          </a:bodyPr>
          <a:lstStyle/>
          <a:p>
            <a:r>
              <a:rPr lang="ru-RU" dirty="0" smtClean="0"/>
              <a:t>21% территории лесного фонда в аренде</a:t>
            </a:r>
          </a:p>
          <a:p>
            <a:r>
              <a:rPr lang="ru-RU" dirty="0" smtClean="0"/>
              <a:t>29,2% расчетной лесосеки осваивается</a:t>
            </a:r>
            <a:endParaRPr lang="ru-RU" dirty="0"/>
          </a:p>
        </p:txBody>
      </p:sp>
    </p:spTree>
    <p:extLst>
      <p:ext uri="{BB962C8B-B14F-4D97-AF65-F5344CB8AC3E}">
        <p14:creationId xmlns:p14="http://schemas.microsoft.com/office/powerpoint/2010/main" val="283266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4450"/>
            <a:ext cx="8229600" cy="1143000"/>
          </a:xfrm>
        </p:spPr>
        <p:txBody>
          <a:bodyPr rtlCol="0">
            <a:normAutofit fontScale="90000"/>
          </a:bodyPr>
          <a:lstStyle/>
          <a:p>
            <a:pPr eaLnBrk="1" fontAlgn="auto" hangingPunct="1">
              <a:spcAft>
                <a:spcPts val="0"/>
              </a:spcAft>
              <a:defRPr/>
            </a:pPr>
            <a:r>
              <a:rPr lang="fi-FI" sz="3600" dirty="0" smtClean="0"/>
              <a:t/>
            </a:r>
            <a:br>
              <a:rPr lang="fi-FI" sz="3600" dirty="0" smtClean="0"/>
            </a:br>
            <a:r>
              <a:rPr lang="ru-RU" sz="3600" dirty="0"/>
              <a:t>Симулятор</a:t>
            </a:r>
            <a:r>
              <a:rPr lang="fi-FI" sz="3600" dirty="0"/>
              <a:t> </a:t>
            </a:r>
            <a:r>
              <a:rPr lang="ru-RU" sz="3600" dirty="0"/>
              <a:t>МОТТИ</a:t>
            </a:r>
            <a:endParaRPr lang="fi-FI" sz="3600" dirty="0"/>
          </a:p>
        </p:txBody>
      </p:sp>
      <p:sp>
        <p:nvSpPr>
          <p:cNvPr id="11267" name="Content Placeholder 2"/>
          <p:cNvSpPr>
            <a:spLocks noGrp="1"/>
          </p:cNvSpPr>
          <p:nvPr>
            <p:ph idx="1"/>
          </p:nvPr>
        </p:nvSpPr>
        <p:spPr>
          <a:xfrm>
            <a:off x="457200" y="1312863"/>
            <a:ext cx="4186238" cy="4492625"/>
          </a:xfrm>
        </p:spPr>
        <p:txBody>
          <a:bodyPr rtlCol="0">
            <a:normAutofit/>
          </a:bodyPr>
          <a:lstStyle/>
          <a:p>
            <a:pPr eaLnBrk="1" fontAlgn="auto" hangingPunct="1">
              <a:spcAft>
                <a:spcPts val="0"/>
              </a:spcAft>
              <a:defRPr/>
            </a:pPr>
            <a:r>
              <a:rPr lang="ru-RU" sz="1800" dirty="0" smtClean="0"/>
              <a:t>Инструмент </a:t>
            </a:r>
            <a:r>
              <a:rPr lang="ru-RU" sz="1800" dirty="0"/>
              <a:t>для анализа на уровне выдела  и системы поддержки принятия решений для  ведения лесного </a:t>
            </a:r>
            <a:r>
              <a:rPr lang="ru-RU" sz="1800" dirty="0" smtClean="0"/>
              <a:t>хозяйства</a:t>
            </a:r>
          </a:p>
          <a:p>
            <a:pPr eaLnBrk="1" fontAlgn="auto" hangingPunct="1">
              <a:spcAft>
                <a:spcPts val="0"/>
              </a:spcAft>
              <a:defRPr/>
            </a:pPr>
            <a:r>
              <a:rPr lang="ru-RU" sz="1800" dirty="0" smtClean="0"/>
              <a:t>Помогает </a:t>
            </a:r>
            <a:r>
              <a:rPr lang="ru-RU" sz="1800" dirty="0"/>
              <a:t>оценить последствия альтернативных методов  ведения лесного хозяйства на выделах и рентабельность лесного </a:t>
            </a:r>
            <a:r>
              <a:rPr lang="ru-RU" sz="1800" dirty="0" smtClean="0"/>
              <a:t>хозяйства</a:t>
            </a:r>
          </a:p>
          <a:p>
            <a:pPr eaLnBrk="1" fontAlgn="auto" hangingPunct="1">
              <a:spcAft>
                <a:spcPts val="0"/>
              </a:spcAft>
              <a:defRPr/>
            </a:pPr>
            <a:r>
              <a:rPr lang="ru-RU" sz="1800" dirty="0" smtClean="0"/>
              <a:t>Широко </a:t>
            </a:r>
            <a:r>
              <a:rPr lang="ru-RU" sz="1800" dirty="0"/>
              <a:t>внедрён в Финляндии как для исследований ,так и в практике ведения лесного хозяйства</a:t>
            </a:r>
            <a:endParaRPr lang="fi-FI" sz="1800" dirty="0"/>
          </a:p>
        </p:txBody>
      </p:sp>
      <p:sp>
        <p:nvSpPr>
          <p:cNvPr id="4" name="Date Placeholder 3"/>
          <p:cNvSpPr>
            <a:spLocks noGrp="1"/>
          </p:cNvSpPr>
          <p:nvPr>
            <p:ph type="dt" sz="quarter" idx="10"/>
          </p:nvPr>
        </p:nvSpPr>
        <p:spPr/>
        <p:txBody>
          <a:bodyPr/>
          <a:lstStyle/>
          <a:p>
            <a:pPr>
              <a:defRPr/>
            </a:pPr>
            <a:fld id="{9C4BF586-FD86-4B87-8E8D-2E50C77CA0F8}" type="datetime1">
              <a:rPr lang="fi-FI"/>
              <a:pPr>
                <a:defRPr/>
              </a:pPr>
              <a:t>29.9.2015</a:t>
            </a:fld>
            <a:endParaRPr lang="fi-FI" dirty="0"/>
          </a:p>
        </p:txBody>
      </p:sp>
      <p:sp>
        <p:nvSpPr>
          <p:cNvPr id="5" name="Slide Number Placeholder 4"/>
          <p:cNvSpPr>
            <a:spLocks noGrp="1"/>
          </p:cNvSpPr>
          <p:nvPr>
            <p:ph type="sldNum" sz="quarter" idx="12"/>
          </p:nvPr>
        </p:nvSpPr>
        <p:spPr/>
        <p:txBody>
          <a:bodyPr/>
          <a:lstStyle/>
          <a:p>
            <a:pPr>
              <a:defRPr/>
            </a:pPr>
            <a:fld id="{510D1AD6-9C49-4575-B0C3-8AD50C0BFC7C}" type="slidenum">
              <a:rPr lang="fi-FI"/>
              <a:pPr>
                <a:defRPr/>
              </a:pPr>
              <a:t>20</a:t>
            </a:fld>
            <a:endParaRPr lang="fi-FI" dirty="0"/>
          </a:p>
        </p:txBody>
      </p:sp>
      <p:pic>
        <p:nvPicPr>
          <p:cNvPr id="1127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236" y="886690"/>
            <a:ext cx="4308764" cy="491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1" name="Rectangle 1"/>
          <p:cNvSpPr>
            <a:spLocks noChangeArrowheads="1"/>
          </p:cNvSpPr>
          <p:nvPr/>
        </p:nvSpPr>
        <p:spPr bwMode="auto">
          <a:xfrm>
            <a:off x="5343525" y="5802313"/>
            <a:ext cx="4572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i-FI" sz="1400"/>
              <a:t>http://www.metla.fi/metinfo/motti/index-en.htm</a:t>
            </a:r>
          </a:p>
        </p:txBody>
      </p:sp>
    </p:spTree>
    <p:extLst>
      <p:ext uri="{BB962C8B-B14F-4D97-AF65-F5344CB8AC3E}">
        <p14:creationId xmlns:p14="http://schemas.microsoft.com/office/powerpoint/2010/main" val="2960142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23527" y="213001"/>
            <a:ext cx="8141599" cy="939800"/>
          </a:xfrm>
        </p:spPr>
        <p:txBody>
          <a:bodyPr/>
          <a:lstStyle/>
          <a:p>
            <a:pPr eaLnBrk="1" hangingPunct="1"/>
            <a:r>
              <a:rPr lang="ru-RU" sz="2400" b="1" dirty="0" smtClean="0"/>
              <a:t>Чистый </a:t>
            </a:r>
            <a:r>
              <a:rPr lang="ru-RU" sz="2400" b="1" dirty="0"/>
              <a:t>дисконтированный доход (ЧДД</a:t>
            </a:r>
            <a:r>
              <a:rPr lang="ru-RU" sz="2400" b="1" dirty="0" smtClean="0"/>
              <a:t>) - </a:t>
            </a:r>
            <a:r>
              <a:rPr lang="ru-RU" sz="2400" b="1" dirty="0"/>
              <a:t>показатель </a:t>
            </a:r>
            <a:r>
              <a:rPr lang="ru-RU" sz="2400" b="1" dirty="0" smtClean="0"/>
              <a:t>рентабельности ведения лесного хозяйства</a:t>
            </a:r>
            <a:endParaRPr lang="fi-FI" sz="2400" b="1" dirty="0"/>
          </a:p>
        </p:txBody>
      </p:sp>
      <p:sp>
        <p:nvSpPr>
          <p:cNvPr id="3" name="Content Placeholder 2"/>
          <p:cNvSpPr>
            <a:spLocks noGrp="1"/>
          </p:cNvSpPr>
          <p:nvPr>
            <p:ph idx="1"/>
          </p:nvPr>
        </p:nvSpPr>
        <p:spPr>
          <a:xfrm>
            <a:off x="323528" y="1412875"/>
            <a:ext cx="8640763" cy="2765425"/>
          </a:xfrm>
        </p:spPr>
        <p:txBody>
          <a:bodyPr rtlCol="0">
            <a:noAutofit/>
          </a:bodyPr>
          <a:lstStyle/>
          <a:p>
            <a:pPr fontAlgn="auto">
              <a:spcAft>
                <a:spcPts val="0"/>
              </a:spcAft>
              <a:buFont typeface="Arial" pitchFamily="34" charset="0"/>
              <a:buChar char="•"/>
              <a:defRPr/>
            </a:pPr>
            <a:r>
              <a:rPr lang="ru-RU" sz="2400" dirty="0" smtClean="0"/>
              <a:t>Способ </a:t>
            </a:r>
            <a:r>
              <a:rPr lang="ru-RU" sz="2400" dirty="0"/>
              <a:t>получения сопоставимой оценки доходов и расходов проекта в течение периода времени</a:t>
            </a:r>
            <a:endParaRPr lang="fi-FI" sz="2400" dirty="0"/>
          </a:p>
          <a:p>
            <a:pPr fontAlgn="auto">
              <a:spcAft>
                <a:spcPts val="0"/>
              </a:spcAft>
              <a:buFont typeface="Arial" pitchFamily="34" charset="0"/>
              <a:buChar char="•"/>
              <a:defRPr/>
            </a:pPr>
            <a:r>
              <a:rPr lang="ru-RU" sz="2400" dirty="0" smtClean="0"/>
              <a:t>В </a:t>
            </a:r>
            <a:r>
              <a:rPr lang="ru-RU" sz="2400" dirty="0"/>
              <a:t>лесном хозяйстве баланс доходов и расходов в течение ротационного периода</a:t>
            </a:r>
            <a:endParaRPr lang="fi-FI" sz="2400" dirty="0"/>
          </a:p>
          <a:p>
            <a:pPr fontAlgn="auto">
              <a:spcAft>
                <a:spcPts val="0"/>
              </a:spcAft>
              <a:buFont typeface="Arial" pitchFamily="34" charset="0"/>
              <a:buChar char="•"/>
              <a:defRPr/>
            </a:pPr>
            <a:r>
              <a:rPr lang="ru-RU" sz="2400" dirty="0" smtClean="0"/>
              <a:t>Различные </a:t>
            </a:r>
            <a:r>
              <a:rPr lang="ru-RU" sz="2400" dirty="0"/>
              <a:t>процедуры ведения лесного хозяйства можно сравнить путем сравнения совокупного ЧДД с заданной процентной ставкой</a:t>
            </a:r>
          </a:p>
          <a:p>
            <a:pPr lvl="1" fontAlgn="auto">
              <a:spcBef>
                <a:spcPts val="0"/>
              </a:spcBef>
              <a:spcAft>
                <a:spcPts val="0"/>
              </a:spcAft>
              <a:defRPr/>
            </a:pPr>
            <a:r>
              <a:rPr lang="ru-RU" sz="2400" dirty="0" smtClean="0"/>
              <a:t>Чем </a:t>
            </a:r>
            <a:r>
              <a:rPr lang="ru-RU" sz="2400" dirty="0"/>
              <a:t>выше ЧДД, тем прибыльнее проект</a:t>
            </a:r>
            <a:endParaRPr lang="fi-FI" sz="2400" dirty="0"/>
          </a:p>
        </p:txBody>
      </p:sp>
      <p:sp>
        <p:nvSpPr>
          <p:cNvPr id="2" name="Rectangle 1"/>
          <p:cNvSpPr>
            <a:spLocks noRot="1" noChangeAspect="1" noMove="1" noResize="1" noEditPoints="1" noAdjustHandles="1" noChangeArrowheads="1" noChangeShapeType="1" noTextEdit="1"/>
          </p:cNvSpPr>
          <p:nvPr/>
        </p:nvSpPr>
        <p:spPr>
          <a:xfrm>
            <a:off x="323528" y="4665658"/>
            <a:ext cx="4177035" cy="876715"/>
          </a:xfrm>
          <a:prstGeom prst="rect">
            <a:avLst/>
          </a:prstGeom>
          <a:blipFill rotWithShape="1">
            <a:blip r:embed="rId2"/>
            <a:stretch>
              <a:fillRect/>
            </a:stretch>
          </a:blipFill>
        </p:spPr>
        <p:txBody>
          <a:bodyPr/>
          <a:lstStyle/>
          <a:p>
            <a:pPr>
              <a:defRPr/>
            </a:pPr>
            <a:r>
              <a:rPr lang="fi-FI">
                <a:noFill/>
              </a:rPr>
              <a:t> </a:t>
            </a:r>
          </a:p>
        </p:txBody>
      </p:sp>
      <p:sp>
        <p:nvSpPr>
          <p:cNvPr id="12293" name="TextBox 3"/>
          <p:cNvSpPr txBox="1">
            <a:spLocks noChangeArrowheads="1"/>
          </p:cNvSpPr>
          <p:nvPr/>
        </p:nvSpPr>
        <p:spPr bwMode="auto">
          <a:xfrm>
            <a:off x="4427538" y="4581525"/>
            <a:ext cx="4608512"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i="1" dirty="0" err="1"/>
              <a:t>B</a:t>
            </a:r>
            <a:r>
              <a:rPr lang="en-US" sz="1400" i="1" baseline="-25000" dirty="0" err="1"/>
              <a:t>t</a:t>
            </a:r>
            <a:r>
              <a:rPr lang="en-US" sz="1400" dirty="0"/>
              <a:t> = benefits or income at the given year</a:t>
            </a:r>
            <a:endParaRPr lang="ru-RU" sz="1400" dirty="0"/>
          </a:p>
          <a:p>
            <a:pPr eaLnBrk="1" hangingPunct="1"/>
            <a:r>
              <a:rPr lang="ru-RU" sz="1400" dirty="0"/>
              <a:t>       </a:t>
            </a:r>
            <a:r>
              <a:rPr lang="ru-RU" sz="1400" dirty="0">
                <a:solidFill>
                  <a:srgbClr val="296540"/>
                </a:solidFill>
              </a:rPr>
              <a:t>доходы в текущем году</a:t>
            </a:r>
            <a:endParaRPr lang="fi-FI" sz="1400" dirty="0">
              <a:solidFill>
                <a:srgbClr val="296540"/>
              </a:solidFill>
            </a:endParaRPr>
          </a:p>
          <a:p>
            <a:pPr eaLnBrk="1" hangingPunct="1"/>
            <a:r>
              <a:rPr lang="en-US" sz="1400" i="1" dirty="0"/>
              <a:t>C</a:t>
            </a:r>
            <a:r>
              <a:rPr lang="en-US" sz="1400" i="1" baseline="-25000" dirty="0"/>
              <a:t>t</a:t>
            </a:r>
            <a:r>
              <a:rPr lang="en-US" sz="1400" dirty="0"/>
              <a:t> = costs at the given year</a:t>
            </a:r>
            <a:r>
              <a:rPr lang="ru-RU" sz="1400" dirty="0"/>
              <a:t>  </a:t>
            </a:r>
            <a:r>
              <a:rPr lang="ru-RU" sz="1400" dirty="0">
                <a:solidFill>
                  <a:srgbClr val="296540"/>
                </a:solidFill>
              </a:rPr>
              <a:t>расходы в текущем году</a:t>
            </a:r>
            <a:endParaRPr lang="fi-FI" sz="1400" dirty="0">
              <a:solidFill>
                <a:srgbClr val="296540"/>
              </a:solidFill>
            </a:endParaRPr>
          </a:p>
          <a:p>
            <a:pPr eaLnBrk="1" hangingPunct="1"/>
            <a:r>
              <a:rPr lang="en-US" sz="1400" i="1" dirty="0"/>
              <a:t>T</a:t>
            </a:r>
            <a:r>
              <a:rPr lang="en-US" sz="1400" dirty="0"/>
              <a:t> = time frame, years</a:t>
            </a:r>
            <a:r>
              <a:rPr lang="ru-RU" sz="1400" dirty="0"/>
              <a:t>  </a:t>
            </a:r>
            <a:r>
              <a:rPr lang="ru-RU" sz="1400" i="1" dirty="0">
                <a:solidFill>
                  <a:srgbClr val="296540"/>
                </a:solidFill>
              </a:rPr>
              <a:t>временной формат, лет</a:t>
            </a:r>
            <a:endParaRPr lang="fi-FI" sz="1400" dirty="0">
              <a:solidFill>
                <a:srgbClr val="296540"/>
              </a:solidFill>
            </a:endParaRPr>
          </a:p>
          <a:p>
            <a:pPr eaLnBrk="1" hangingPunct="1"/>
            <a:r>
              <a:rPr lang="en-US" sz="1400" i="1" dirty="0"/>
              <a:t>t</a:t>
            </a:r>
            <a:r>
              <a:rPr lang="en-US" sz="1400" dirty="0"/>
              <a:t> = years to the cost or income in the future</a:t>
            </a:r>
            <a:r>
              <a:rPr lang="en-US" sz="1400" i="1" dirty="0"/>
              <a:t> </a:t>
            </a:r>
            <a:endParaRPr lang="ru-RU" sz="1400" i="1" dirty="0"/>
          </a:p>
          <a:p>
            <a:pPr eaLnBrk="1" hangingPunct="1"/>
            <a:r>
              <a:rPr lang="ru-RU" sz="1400" i="1" dirty="0">
                <a:solidFill>
                  <a:srgbClr val="296540"/>
                </a:solidFill>
              </a:rPr>
              <a:t>годы расходов или доходов  в будущем</a:t>
            </a:r>
            <a:endParaRPr lang="fi-FI" sz="1400" dirty="0">
              <a:solidFill>
                <a:srgbClr val="296540"/>
              </a:solidFill>
            </a:endParaRPr>
          </a:p>
          <a:p>
            <a:pPr eaLnBrk="1" hangingPunct="1"/>
            <a:r>
              <a:rPr lang="en-US" sz="1400" i="1" dirty="0"/>
              <a:t>r</a:t>
            </a:r>
            <a:r>
              <a:rPr lang="en-US" sz="1400" dirty="0"/>
              <a:t> = interest rate</a:t>
            </a:r>
            <a:r>
              <a:rPr lang="ru-RU" sz="1400" dirty="0"/>
              <a:t>   </a:t>
            </a:r>
            <a:r>
              <a:rPr lang="ru-RU" sz="1400" i="1" dirty="0">
                <a:solidFill>
                  <a:srgbClr val="296540"/>
                </a:solidFill>
              </a:rPr>
              <a:t>ставка дисконтирования</a:t>
            </a:r>
            <a:r>
              <a:rPr lang="en-US" sz="1400" dirty="0">
                <a:solidFill>
                  <a:srgbClr val="296540"/>
                </a:solidFill>
              </a:rPr>
              <a:t>.</a:t>
            </a:r>
            <a:endParaRPr lang="fi-FI" sz="1400" dirty="0">
              <a:solidFill>
                <a:srgbClr val="296540"/>
              </a:solidFill>
            </a:endParaRPr>
          </a:p>
          <a:p>
            <a:pPr eaLnBrk="1" hangingPunct="1"/>
            <a:endParaRPr lang="fi-FI" dirty="0"/>
          </a:p>
        </p:txBody>
      </p:sp>
    </p:spTree>
    <p:extLst>
      <p:ext uri="{BB962C8B-B14F-4D97-AF65-F5344CB8AC3E}">
        <p14:creationId xmlns:p14="http://schemas.microsoft.com/office/powerpoint/2010/main" val="595982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ru-RU" dirty="0" smtClean="0"/>
              <a:t>Моделирование</a:t>
            </a:r>
            <a:endParaRPr lang="fi-FI" dirty="0"/>
          </a:p>
        </p:txBody>
      </p:sp>
      <p:pic>
        <p:nvPicPr>
          <p:cNvPr id="133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060575"/>
            <a:ext cx="8229600" cy="3716338"/>
          </a:xfrm>
        </p:spPr>
      </p:pic>
      <p:sp>
        <p:nvSpPr>
          <p:cNvPr id="5" name="Line Callout 1 4"/>
          <p:cNvSpPr/>
          <p:nvPr/>
        </p:nvSpPr>
        <p:spPr>
          <a:xfrm>
            <a:off x="1403350" y="4821238"/>
            <a:ext cx="3397250" cy="533400"/>
          </a:xfrm>
          <a:prstGeom prst="borderCallout1">
            <a:avLst>
              <a:gd name="adj1" fmla="val 51477"/>
              <a:gd name="adj2" fmla="val 101400"/>
              <a:gd name="adj3" fmla="val 52721"/>
              <a:gd name="adj4" fmla="val 111311"/>
            </a:avLst>
          </a:prstGeom>
          <a:ln w="28575">
            <a:solidFill>
              <a:schemeClr val="tx1">
                <a:lumMod val="95000"/>
                <a:lumOff val="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GB" sz="1200" dirty="0">
                <a:solidFill>
                  <a:schemeClr val="tx1"/>
                </a:solidFill>
              </a:rPr>
              <a:t>Finnish scenario “Intensive management</a:t>
            </a:r>
            <a:r>
              <a:rPr lang="en-GB" sz="1200" i="1" dirty="0">
                <a:solidFill>
                  <a:schemeClr val="tx1"/>
                </a:solidFill>
              </a:rPr>
              <a:t>”</a:t>
            </a:r>
            <a:r>
              <a:rPr lang="ru-RU" sz="1200" i="1" dirty="0">
                <a:solidFill>
                  <a:schemeClr val="tx1"/>
                </a:solidFill>
              </a:rPr>
              <a:t> </a:t>
            </a:r>
            <a:r>
              <a:rPr lang="ru-RU" sz="1200" i="1" dirty="0">
                <a:solidFill>
                  <a:srgbClr val="296540"/>
                </a:solidFill>
              </a:rPr>
              <a:t>Финский сценарий «интенсивного ведения лесного хоз-ва»</a:t>
            </a:r>
            <a:endParaRPr lang="en-GB" sz="1200" i="1" dirty="0">
              <a:solidFill>
                <a:srgbClr val="296540"/>
              </a:solidFill>
            </a:endParaRPr>
          </a:p>
        </p:txBody>
      </p:sp>
      <p:sp>
        <p:nvSpPr>
          <p:cNvPr id="6" name="Line Callout 1 5"/>
          <p:cNvSpPr/>
          <p:nvPr/>
        </p:nvSpPr>
        <p:spPr>
          <a:xfrm>
            <a:off x="5867400" y="2276475"/>
            <a:ext cx="3097213" cy="695325"/>
          </a:xfrm>
          <a:prstGeom prst="borderCallout1">
            <a:avLst>
              <a:gd name="adj1" fmla="val 48360"/>
              <a:gd name="adj2" fmla="val -1060"/>
              <a:gd name="adj3" fmla="val 77056"/>
              <a:gd name="adj4" fmla="val -34862"/>
            </a:avLst>
          </a:prstGeom>
          <a:ln w="28575">
            <a:solidFill>
              <a:schemeClr val="tx1">
                <a:lumMod val="95000"/>
                <a:lumOff val="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GB" sz="1200" dirty="0">
                <a:solidFill>
                  <a:schemeClr val="tx1"/>
                </a:solidFill>
              </a:rPr>
              <a:t>Russian scenario “Extensive management”</a:t>
            </a:r>
            <a:r>
              <a:rPr lang="ru-RU" sz="1200" dirty="0">
                <a:solidFill>
                  <a:schemeClr val="tx1"/>
                </a:solidFill>
              </a:rPr>
              <a:t> </a:t>
            </a:r>
            <a:r>
              <a:rPr lang="ru-RU" sz="1200" i="1" dirty="0">
                <a:solidFill>
                  <a:srgbClr val="296540"/>
                </a:solidFill>
              </a:rPr>
              <a:t>Российский сценарий «экстенсивного ведения лесного хоз-ва»</a:t>
            </a:r>
            <a:endParaRPr lang="en-GB" sz="1200" i="1" dirty="0">
              <a:solidFill>
                <a:srgbClr val="296540"/>
              </a:solidFill>
            </a:endParaRPr>
          </a:p>
        </p:txBody>
      </p:sp>
      <p:sp>
        <p:nvSpPr>
          <p:cNvPr id="13318" name="TextBox 6"/>
          <p:cNvSpPr txBox="1">
            <a:spLocks noChangeArrowheads="1"/>
          </p:cNvSpPr>
          <p:nvPr/>
        </p:nvSpPr>
        <p:spPr bwMode="auto">
          <a:xfrm>
            <a:off x="228600" y="1676400"/>
            <a:ext cx="24353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400" dirty="0" smtClean="0">
                <a:solidFill>
                  <a:srgbClr val="296540"/>
                </a:solidFill>
              </a:rPr>
              <a:t>Запас </a:t>
            </a:r>
            <a:r>
              <a:rPr lang="ru-RU" sz="1400" dirty="0">
                <a:solidFill>
                  <a:srgbClr val="296540"/>
                </a:solidFill>
              </a:rPr>
              <a:t>леса на корню, м</a:t>
            </a:r>
            <a:r>
              <a:rPr lang="en-GB" sz="1400" baseline="30000" dirty="0">
                <a:solidFill>
                  <a:srgbClr val="296540"/>
                </a:solidFill>
              </a:rPr>
              <a:t>3</a:t>
            </a:r>
            <a:r>
              <a:rPr lang="en-GB" sz="1400" dirty="0">
                <a:solidFill>
                  <a:srgbClr val="296540"/>
                </a:solidFill>
              </a:rPr>
              <a:t>/</a:t>
            </a:r>
            <a:r>
              <a:rPr lang="ru-RU" sz="1400" dirty="0">
                <a:solidFill>
                  <a:srgbClr val="296540"/>
                </a:solidFill>
              </a:rPr>
              <a:t>га</a:t>
            </a:r>
            <a:endParaRPr lang="en-GB" sz="1400" dirty="0">
              <a:solidFill>
                <a:srgbClr val="296540"/>
              </a:solidFill>
            </a:endParaRPr>
          </a:p>
        </p:txBody>
      </p:sp>
      <p:sp>
        <p:nvSpPr>
          <p:cNvPr id="13319" name="TextBox 7"/>
          <p:cNvSpPr txBox="1">
            <a:spLocks noChangeArrowheads="1"/>
          </p:cNvSpPr>
          <p:nvPr/>
        </p:nvSpPr>
        <p:spPr bwMode="auto">
          <a:xfrm>
            <a:off x="3000375" y="5791200"/>
            <a:ext cx="7250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200" i="1" dirty="0" smtClean="0">
                <a:solidFill>
                  <a:srgbClr val="296540"/>
                </a:solidFill>
              </a:rPr>
              <a:t>Время </a:t>
            </a:r>
            <a:r>
              <a:rPr lang="ru-RU" sz="1200" i="1" dirty="0">
                <a:solidFill>
                  <a:srgbClr val="296540"/>
                </a:solidFill>
              </a:rPr>
              <a:t>от начала моделирования, лет</a:t>
            </a:r>
            <a:endParaRPr lang="en-GB" sz="1200" i="1" dirty="0">
              <a:solidFill>
                <a:srgbClr val="296540"/>
              </a:solidFill>
            </a:endParaRPr>
          </a:p>
        </p:txBody>
      </p:sp>
      <p:sp>
        <p:nvSpPr>
          <p:cNvPr id="3" name="Rectangle 2"/>
          <p:cNvSpPr/>
          <p:nvPr/>
        </p:nvSpPr>
        <p:spPr>
          <a:xfrm>
            <a:off x="247650" y="5683250"/>
            <a:ext cx="8788400" cy="107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p>
        </p:txBody>
      </p:sp>
    </p:spTree>
    <p:extLst>
      <p:ext uri="{BB962C8B-B14F-4D97-AF65-F5344CB8AC3E}">
        <p14:creationId xmlns:p14="http://schemas.microsoft.com/office/powerpoint/2010/main" val="19479609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t="7744" b="6883"/>
          <a:stretch>
            <a:fillRect/>
          </a:stretch>
        </p:blipFill>
        <p:spPr bwMode="auto">
          <a:xfrm>
            <a:off x="483608" y="1119188"/>
            <a:ext cx="8229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itle 1"/>
          <p:cNvSpPr>
            <a:spLocks noGrp="1"/>
          </p:cNvSpPr>
          <p:nvPr>
            <p:ph type="title"/>
          </p:nvPr>
        </p:nvSpPr>
        <p:spPr>
          <a:xfrm>
            <a:off x="468313" y="44450"/>
            <a:ext cx="8229600" cy="1143000"/>
          </a:xfrm>
        </p:spPr>
        <p:txBody>
          <a:bodyPr/>
          <a:lstStyle/>
          <a:p>
            <a:r>
              <a:rPr lang="ru-RU" sz="2400" dirty="0" smtClean="0"/>
              <a:t>Результаты </a:t>
            </a:r>
            <a:r>
              <a:rPr lang="ru-RU" sz="2400" dirty="0"/>
              <a:t>– сплошные рубки как альтернатива</a:t>
            </a:r>
            <a:endParaRPr lang="en-GB" sz="2400" dirty="0"/>
          </a:p>
        </p:txBody>
      </p:sp>
      <p:sp>
        <p:nvSpPr>
          <p:cNvPr id="5" name="Oval 4"/>
          <p:cNvSpPr/>
          <p:nvPr/>
        </p:nvSpPr>
        <p:spPr>
          <a:xfrm>
            <a:off x="4716463" y="4581525"/>
            <a:ext cx="1800225" cy="1655763"/>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GB" dirty="0" err="1">
              <a:solidFill>
                <a:schemeClr val="tx1"/>
              </a:solidFill>
            </a:endParaRPr>
          </a:p>
        </p:txBody>
      </p:sp>
      <p:sp>
        <p:nvSpPr>
          <p:cNvPr id="15365" name="TextBox 5"/>
          <p:cNvSpPr txBox="1">
            <a:spLocks noChangeArrowheads="1"/>
          </p:cNvSpPr>
          <p:nvPr/>
        </p:nvSpPr>
        <p:spPr bwMode="auto">
          <a:xfrm>
            <a:off x="7121525" y="4982587"/>
            <a:ext cx="2022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dirty="0"/>
              <a:t>Discount rate</a:t>
            </a:r>
            <a:r>
              <a:rPr lang="ru-RU" sz="1200" dirty="0"/>
              <a:t> </a:t>
            </a:r>
          </a:p>
          <a:p>
            <a:pPr eaLnBrk="1" hangingPunct="1"/>
            <a:r>
              <a:rPr lang="ru-RU" sz="1200" dirty="0">
                <a:solidFill>
                  <a:srgbClr val="296540"/>
                </a:solidFill>
              </a:rPr>
              <a:t>ставка дисконтирования  </a:t>
            </a:r>
          </a:p>
          <a:p>
            <a:pPr eaLnBrk="1" hangingPunct="1"/>
            <a:r>
              <a:rPr lang="ru-RU" sz="1200" dirty="0"/>
              <a:t>3 %</a:t>
            </a:r>
            <a:endParaRPr lang="en-GB" sz="1200" dirty="0"/>
          </a:p>
        </p:txBody>
      </p:sp>
    </p:spTree>
    <p:extLst>
      <p:ext uri="{BB962C8B-B14F-4D97-AF65-F5344CB8AC3E}">
        <p14:creationId xmlns:p14="http://schemas.microsoft.com/office/powerpoint/2010/main" val="9745877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68313" y="44450"/>
            <a:ext cx="8229600" cy="1143000"/>
          </a:xfrm>
        </p:spPr>
        <p:txBody>
          <a:bodyPr/>
          <a:lstStyle/>
          <a:p>
            <a:pPr eaLnBrk="1" hangingPunct="1"/>
            <a:r>
              <a:rPr lang="ru-RU" sz="2400" dirty="0" smtClean="0"/>
              <a:t>Пренебрежение </a:t>
            </a:r>
            <a:r>
              <a:rPr lang="ru-RU" sz="2400" dirty="0"/>
              <a:t>лесным хозяйством</a:t>
            </a:r>
            <a:endParaRPr lang="en-GB" sz="2400" dirty="0"/>
          </a:p>
        </p:txBody>
      </p:sp>
      <p:sp>
        <p:nvSpPr>
          <p:cNvPr id="16387" name="Content Placeholder 4"/>
          <p:cNvSpPr>
            <a:spLocks noGrp="1"/>
          </p:cNvSpPr>
          <p:nvPr>
            <p:ph idx="1"/>
          </p:nvPr>
        </p:nvSpPr>
        <p:spPr>
          <a:xfrm>
            <a:off x="395288" y="1052513"/>
            <a:ext cx="8229600" cy="4637087"/>
          </a:xfrm>
        </p:spPr>
        <p:txBody>
          <a:bodyPr rtlCol="0">
            <a:normAutofit/>
          </a:bodyPr>
          <a:lstStyle/>
          <a:p>
            <a:pPr marL="355600" indent="0" eaLnBrk="1" fontAlgn="auto" hangingPunct="1">
              <a:spcAft>
                <a:spcPts val="0"/>
              </a:spcAft>
              <a:buFontTx/>
              <a:buNone/>
              <a:defRPr/>
            </a:pPr>
            <a:endParaRPr lang="ru-RU" sz="1600" i="1" dirty="0" smtClean="0">
              <a:solidFill>
                <a:srgbClr val="296540"/>
              </a:solidFill>
            </a:endParaRPr>
          </a:p>
          <a:p>
            <a:pPr marL="355600" indent="0" eaLnBrk="1" fontAlgn="auto" hangingPunct="1">
              <a:spcAft>
                <a:spcPts val="0"/>
              </a:spcAft>
              <a:buFontTx/>
              <a:buNone/>
              <a:defRPr/>
            </a:pPr>
            <a:r>
              <a:rPr lang="ru-RU" sz="1600" i="1" dirty="0" smtClean="0">
                <a:solidFill>
                  <a:srgbClr val="296540"/>
                </a:solidFill>
              </a:rPr>
              <a:t>Пренебрежение лесохозяйственными работами имеет прямое негативное влияние на рентабельность. Согласно финским рекомендациям  сценарий интенсивного ведения лесного хозяйства является контрольным сценарием.</a:t>
            </a:r>
            <a:endParaRPr lang="en-GB" sz="1600" i="1" dirty="0" smtClean="0">
              <a:solidFill>
                <a:srgbClr val="296540"/>
              </a:solidFill>
            </a:endParaRPr>
          </a:p>
          <a:p>
            <a:pPr eaLnBrk="1" fontAlgn="auto" hangingPunct="1">
              <a:spcAft>
                <a:spcPts val="0"/>
              </a:spcAft>
              <a:defRPr/>
            </a:pPr>
            <a:endParaRPr lang="en-GB" sz="2000" dirty="0" smtClean="0"/>
          </a:p>
        </p:txBody>
      </p:sp>
      <p:pic>
        <p:nvPicPr>
          <p:cNvPr id="16388" name="Picture 11"/>
          <p:cNvPicPr>
            <a:picLocks noChangeAspect="1" noChangeArrowheads="1"/>
          </p:cNvPicPr>
          <p:nvPr/>
        </p:nvPicPr>
        <p:blipFill>
          <a:blip r:embed="rId2">
            <a:extLst>
              <a:ext uri="{28A0092B-C50C-407E-A947-70E740481C1C}">
                <a14:useLocalDpi xmlns:a14="http://schemas.microsoft.com/office/drawing/2010/main" val="0"/>
              </a:ext>
            </a:extLst>
          </a:blip>
          <a:srcRect t="4823" r="22325" b="10815"/>
          <a:stretch>
            <a:fillRect/>
          </a:stretch>
        </p:blipFill>
        <p:spPr bwMode="auto">
          <a:xfrm>
            <a:off x="1476375" y="2636838"/>
            <a:ext cx="5327650" cy="353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Box 5"/>
          <p:cNvSpPr txBox="1">
            <a:spLocks noChangeArrowheads="1"/>
          </p:cNvSpPr>
          <p:nvPr/>
        </p:nvSpPr>
        <p:spPr bwMode="auto">
          <a:xfrm>
            <a:off x="6981248" y="4772170"/>
            <a:ext cx="2022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dirty="0"/>
              <a:t>Discount rate</a:t>
            </a:r>
            <a:r>
              <a:rPr lang="ru-RU" sz="1200" dirty="0"/>
              <a:t> </a:t>
            </a:r>
          </a:p>
          <a:p>
            <a:pPr eaLnBrk="1" hangingPunct="1"/>
            <a:r>
              <a:rPr lang="ru-RU" sz="1200" dirty="0">
                <a:solidFill>
                  <a:srgbClr val="296540"/>
                </a:solidFill>
              </a:rPr>
              <a:t>ставка дисконтирования  </a:t>
            </a:r>
          </a:p>
          <a:p>
            <a:pPr eaLnBrk="1" hangingPunct="1"/>
            <a:r>
              <a:rPr lang="ru-RU" sz="1200" dirty="0"/>
              <a:t>3 %</a:t>
            </a:r>
            <a:endParaRPr lang="en-GB" sz="1200" dirty="0"/>
          </a:p>
        </p:txBody>
      </p:sp>
    </p:spTree>
    <p:extLst>
      <p:ext uri="{BB962C8B-B14F-4D97-AF65-F5344CB8AC3E}">
        <p14:creationId xmlns:p14="http://schemas.microsoft.com/office/powerpoint/2010/main" val="22936237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p:cNvPicPr>
            <a:picLocks noChangeAspect="1" noChangeArrowheads="1"/>
          </p:cNvPicPr>
          <p:nvPr/>
        </p:nvPicPr>
        <p:blipFill>
          <a:blip r:embed="rId2">
            <a:extLst>
              <a:ext uri="{28A0092B-C50C-407E-A947-70E740481C1C}">
                <a14:useLocalDpi xmlns:a14="http://schemas.microsoft.com/office/drawing/2010/main" val="0"/>
              </a:ext>
            </a:extLst>
          </a:blip>
          <a:srcRect t="4691" b="19402"/>
          <a:stretch>
            <a:fillRect/>
          </a:stretch>
        </p:blipFill>
        <p:spPr bwMode="auto">
          <a:xfrm>
            <a:off x="377681" y="1868487"/>
            <a:ext cx="7416800" cy="38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Content Placeholder 4"/>
          <p:cNvSpPr>
            <a:spLocks noGrp="1"/>
          </p:cNvSpPr>
          <p:nvPr>
            <p:ph idx="1"/>
          </p:nvPr>
        </p:nvSpPr>
        <p:spPr>
          <a:xfrm>
            <a:off x="436563" y="1052513"/>
            <a:ext cx="8229600" cy="4637087"/>
          </a:xfrm>
        </p:spPr>
        <p:txBody>
          <a:bodyPr rtlCol="0">
            <a:normAutofit/>
          </a:bodyPr>
          <a:lstStyle/>
          <a:p>
            <a:pPr fontAlgn="auto">
              <a:spcAft>
                <a:spcPts val="0"/>
              </a:spcAft>
              <a:defRPr/>
            </a:pPr>
            <a:r>
              <a:rPr lang="ru-RU" sz="1600" dirty="0" smtClean="0"/>
              <a:t>Игнорирование </a:t>
            </a:r>
            <a:r>
              <a:rPr lang="ru-RU" sz="1600" dirty="0"/>
              <a:t>уходом за молодняками и прореживанием изменяет прирост в течение ротационного цикла (менее ценной товарной древесины) и влечёт за собой падение</a:t>
            </a:r>
            <a:r>
              <a:rPr lang="fi-FI" sz="1600" dirty="0"/>
              <a:t> </a:t>
            </a:r>
            <a:r>
              <a:rPr lang="ru-RU" sz="1600" dirty="0"/>
              <a:t>ЧДД.</a:t>
            </a:r>
            <a:endParaRPr lang="en-GB" sz="1600" dirty="0"/>
          </a:p>
          <a:p>
            <a:pPr eaLnBrk="1" fontAlgn="auto" hangingPunct="1">
              <a:spcAft>
                <a:spcPts val="0"/>
              </a:spcAft>
              <a:defRPr/>
            </a:pPr>
            <a:endParaRPr lang="en-GB" sz="1600" dirty="0" smtClean="0"/>
          </a:p>
        </p:txBody>
      </p:sp>
      <p:sp>
        <p:nvSpPr>
          <p:cNvPr id="8" name="Oval 7"/>
          <p:cNvSpPr/>
          <p:nvPr/>
        </p:nvSpPr>
        <p:spPr>
          <a:xfrm>
            <a:off x="1485900" y="3595543"/>
            <a:ext cx="1143000" cy="1828800"/>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GB" dirty="0" err="1">
              <a:solidFill>
                <a:schemeClr val="tx1"/>
              </a:solidFill>
            </a:endParaRPr>
          </a:p>
        </p:txBody>
      </p:sp>
      <p:sp>
        <p:nvSpPr>
          <p:cNvPr id="17413" name="Title 1"/>
          <p:cNvSpPr txBox="1">
            <a:spLocks/>
          </p:cNvSpPr>
          <p:nvPr/>
        </p:nvSpPr>
        <p:spPr bwMode="auto">
          <a:xfrm>
            <a:off x="468313" y="444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sz="2400" dirty="0">
                <a:solidFill>
                  <a:schemeClr val="accent1"/>
                </a:solidFill>
                <a:latin typeface="Arial"/>
                <a:cs typeface="Arial"/>
              </a:rPr>
              <a:t>Пренебрежение лесным хозяйством</a:t>
            </a:r>
            <a:endParaRPr lang="en-GB" sz="2400" dirty="0">
              <a:solidFill>
                <a:schemeClr val="accent1"/>
              </a:solidFill>
              <a:latin typeface="Arial"/>
              <a:cs typeface="Arial"/>
            </a:endParaRPr>
          </a:p>
        </p:txBody>
      </p:sp>
    </p:spTree>
    <p:extLst>
      <p:ext uri="{BB962C8B-B14F-4D97-AF65-F5344CB8AC3E}">
        <p14:creationId xmlns:p14="http://schemas.microsoft.com/office/powerpoint/2010/main" val="21904526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979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896" t="550" r="7014" b="14588"/>
          <a:stretch/>
        </p:blipFill>
        <p:spPr>
          <a:xfrm>
            <a:off x="0" y="614149"/>
            <a:ext cx="8420669" cy="5486401"/>
          </a:xfrm>
          <a:prstGeom prst="rect">
            <a:avLst/>
          </a:prstGeom>
        </p:spPr>
      </p:pic>
      <p:sp>
        <p:nvSpPr>
          <p:cNvPr id="2" name="Заголовок 1"/>
          <p:cNvSpPr>
            <a:spLocks noGrp="1"/>
          </p:cNvSpPr>
          <p:nvPr>
            <p:ph type="title"/>
          </p:nvPr>
        </p:nvSpPr>
        <p:spPr>
          <a:xfrm>
            <a:off x="0" y="0"/>
            <a:ext cx="7543800" cy="614149"/>
          </a:xfrm>
        </p:spPr>
        <p:txBody>
          <a:bodyPr/>
          <a:lstStyle/>
          <a:p>
            <a:r>
              <a:rPr lang="ru-RU" dirty="0" smtClean="0"/>
              <a:t>Динамика заготовки древесины 2013</a:t>
            </a:r>
            <a:r>
              <a:rPr lang="en-US" dirty="0" smtClean="0"/>
              <a:t>-2014 </a:t>
            </a:r>
            <a:r>
              <a:rPr lang="ru-RU" dirty="0" smtClean="0"/>
              <a:t>г.</a:t>
            </a:r>
            <a:endParaRPr lang="ru-RU" dirty="0"/>
          </a:p>
        </p:txBody>
      </p:sp>
      <p:sp>
        <p:nvSpPr>
          <p:cNvPr id="3" name="Номер слайда 2"/>
          <p:cNvSpPr>
            <a:spLocks noGrp="1"/>
          </p:cNvSpPr>
          <p:nvPr>
            <p:ph type="sldNum" sz="quarter" idx="10"/>
          </p:nvPr>
        </p:nvSpPr>
        <p:spPr/>
        <p:txBody>
          <a:bodyPr/>
          <a:lstStyle/>
          <a:p>
            <a:pPr>
              <a:defRPr/>
            </a:pPr>
            <a:fld id="{D53A9B35-385A-CE4A-919F-D7588C888E16}" type="slidenum">
              <a:rPr lang="en-US" smtClean="0"/>
              <a:pPr>
                <a:defRPr/>
              </a:pPr>
              <a:t>3</a:t>
            </a:fld>
            <a:endParaRPr lang="en-US" dirty="0"/>
          </a:p>
        </p:txBody>
      </p:sp>
      <p:sp>
        <p:nvSpPr>
          <p:cNvPr id="4" name="Дата 3"/>
          <p:cNvSpPr>
            <a:spLocks noGrp="1"/>
          </p:cNvSpPr>
          <p:nvPr>
            <p:ph type="dt" sz="half" idx="11"/>
          </p:nvPr>
        </p:nvSpPr>
        <p:spPr/>
        <p:txBody>
          <a:bodyPr/>
          <a:lstStyle/>
          <a:p>
            <a:pPr>
              <a:defRPr/>
            </a:pPr>
            <a:fld id="{86A95CB8-F3D6-44F6-AD56-881B833EB139}" type="datetime1">
              <a:rPr lang="fi-FI" smtClean="0"/>
              <a:t>29.9.2015</a:t>
            </a:fld>
            <a:endParaRPr lang="en-US"/>
          </a:p>
        </p:txBody>
      </p:sp>
      <p:sp>
        <p:nvSpPr>
          <p:cNvPr id="5" name="Нижний колонтитул 4"/>
          <p:cNvSpPr>
            <a:spLocks noGrp="1"/>
          </p:cNvSpPr>
          <p:nvPr>
            <p:ph type="ftr" sz="quarter" idx="12"/>
          </p:nvPr>
        </p:nvSpPr>
        <p:spPr/>
        <p:txBody>
          <a:bodyPr/>
          <a:lstStyle/>
          <a:p>
            <a:pPr>
              <a:defRPr/>
            </a:pPr>
            <a:r>
              <a:rPr lang="ru-RU" dirty="0" smtClean="0"/>
              <a:t>Источник</a:t>
            </a:r>
            <a:r>
              <a:rPr lang="en-US" dirty="0" smtClean="0"/>
              <a:t>:</a:t>
            </a:r>
            <a:r>
              <a:rPr lang="fi-FI" dirty="0" smtClean="0"/>
              <a:t> </a:t>
            </a:r>
            <a:r>
              <a:rPr lang="ru-RU" dirty="0" smtClean="0"/>
              <a:t>Рослесхоз, 2015</a:t>
            </a:r>
            <a:endParaRPr lang="en-US" dirty="0"/>
          </a:p>
        </p:txBody>
      </p:sp>
    </p:spTree>
    <p:extLst>
      <p:ext uri="{BB962C8B-B14F-4D97-AF65-F5344CB8AC3E}">
        <p14:creationId xmlns:p14="http://schemas.microsoft.com/office/powerpoint/2010/main" val="1997648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7313" t="762" r="1194" b="6778"/>
          <a:stretch/>
        </p:blipFill>
        <p:spPr>
          <a:xfrm>
            <a:off x="40940" y="136476"/>
            <a:ext cx="8366078" cy="5977720"/>
          </a:xfrm>
          <a:prstGeom prst="rect">
            <a:avLst/>
          </a:prstGeom>
        </p:spPr>
      </p:pic>
      <p:sp>
        <p:nvSpPr>
          <p:cNvPr id="2" name="Заголовок 1"/>
          <p:cNvSpPr>
            <a:spLocks noGrp="1"/>
          </p:cNvSpPr>
          <p:nvPr>
            <p:ph type="title"/>
          </p:nvPr>
        </p:nvSpPr>
        <p:spPr>
          <a:xfrm>
            <a:off x="0" y="163773"/>
            <a:ext cx="9007522" cy="627797"/>
          </a:xfrm>
        </p:spPr>
        <p:txBody>
          <a:bodyPr/>
          <a:lstStyle/>
          <a:p>
            <a:r>
              <a:rPr lang="ru-RU" dirty="0" smtClean="0"/>
              <a:t>Свободный объем расчетной лесосеки</a:t>
            </a:r>
            <a:endParaRPr lang="ru-RU" dirty="0"/>
          </a:p>
        </p:txBody>
      </p:sp>
      <p:sp>
        <p:nvSpPr>
          <p:cNvPr id="3" name="Номер слайда 2"/>
          <p:cNvSpPr>
            <a:spLocks noGrp="1"/>
          </p:cNvSpPr>
          <p:nvPr>
            <p:ph type="sldNum" sz="quarter" idx="10"/>
          </p:nvPr>
        </p:nvSpPr>
        <p:spPr/>
        <p:txBody>
          <a:bodyPr/>
          <a:lstStyle/>
          <a:p>
            <a:pPr>
              <a:defRPr/>
            </a:pPr>
            <a:fld id="{D53A9B35-385A-CE4A-919F-D7588C888E16}" type="slidenum">
              <a:rPr lang="en-US" smtClean="0"/>
              <a:pPr>
                <a:defRPr/>
              </a:pPr>
              <a:t>4</a:t>
            </a:fld>
            <a:endParaRPr lang="en-US" dirty="0"/>
          </a:p>
        </p:txBody>
      </p:sp>
      <p:sp>
        <p:nvSpPr>
          <p:cNvPr id="4" name="Дата 3"/>
          <p:cNvSpPr>
            <a:spLocks noGrp="1"/>
          </p:cNvSpPr>
          <p:nvPr>
            <p:ph type="dt" sz="half" idx="11"/>
          </p:nvPr>
        </p:nvSpPr>
        <p:spPr/>
        <p:txBody>
          <a:bodyPr/>
          <a:lstStyle/>
          <a:p>
            <a:pPr>
              <a:defRPr/>
            </a:pPr>
            <a:fld id="{86A95CB8-F3D6-44F6-AD56-881B833EB139}" type="datetime1">
              <a:rPr lang="fi-FI" smtClean="0"/>
              <a:t>29.9.2015</a:t>
            </a:fld>
            <a:endParaRPr lang="en-US"/>
          </a:p>
        </p:txBody>
      </p:sp>
      <p:sp>
        <p:nvSpPr>
          <p:cNvPr id="5" name="Нижний колонтитул 4"/>
          <p:cNvSpPr>
            <a:spLocks noGrp="1"/>
          </p:cNvSpPr>
          <p:nvPr>
            <p:ph type="ftr" sz="quarter" idx="12"/>
          </p:nvPr>
        </p:nvSpPr>
        <p:spPr>
          <a:xfrm>
            <a:off x="1009934" y="6375400"/>
            <a:ext cx="3228691" cy="273050"/>
          </a:xfrm>
        </p:spPr>
        <p:txBody>
          <a:bodyPr/>
          <a:lstStyle/>
          <a:p>
            <a:pPr>
              <a:defRPr/>
            </a:pPr>
            <a:r>
              <a:rPr lang="ru-RU" dirty="0" smtClean="0"/>
              <a:t>Источник</a:t>
            </a:r>
            <a:r>
              <a:rPr lang="en-US" dirty="0" smtClean="0"/>
              <a:t>: </a:t>
            </a:r>
            <a:r>
              <a:rPr lang="ru-RU" dirty="0" smtClean="0"/>
              <a:t>Лесные планы регионов, Анализ - </a:t>
            </a:r>
            <a:r>
              <a:rPr lang="en-US" dirty="0" smtClean="0"/>
              <a:t>LUKE</a:t>
            </a:r>
            <a:endParaRPr lang="en-US" dirty="0"/>
          </a:p>
        </p:txBody>
      </p:sp>
      <p:sp>
        <p:nvSpPr>
          <p:cNvPr id="7" name="TextBox 6"/>
          <p:cNvSpPr txBox="1"/>
          <p:nvPr/>
        </p:nvSpPr>
        <p:spPr>
          <a:xfrm>
            <a:off x="3002507" y="5363570"/>
            <a:ext cx="4681183" cy="369332"/>
          </a:xfrm>
          <a:prstGeom prst="rect">
            <a:avLst/>
          </a:prstGeom>
          <a:noFill/>
        </p:spPr>
        <p:txBody>
          <a:bodyPr wrap="square" rtlCol="0">
            <a:spAutoFit/>
          </a:bodyPr>
          <a:lstStyle/>
          <a:p>
            <a:r>
              <a:rPr lang="ru-RU" dirty="0" smtClean="0"/>
              <a:t>Теоретический потенциал</a:t>
            </a:r>
            <a:r>
              <a:rPr lang="en-US" dirty="0" smtClean="0"/>
              <a:t>:</a:t>
            </a:r>
            <a:r>
              <a:rPr lang="fi-FI" dirty="0" smtClean="0"/>
              <a:t> 358 </a:t>
            </a:r>
            <a:r>
              <a:rPr lang="ru-RU" dirty="0" smtClean="0"/>
              <a:t>млн. м3</a:t>
            </a:r>
            <a:endParaRPr lang="ru-RU" dirty="0"/>
          </a:p>
        </p:txBody>
      </p:sp>
      <p:sp>
        <p:nvSpPr>
          <p:cNvPr id="8" name="TextBox 7"/>
          <p:cNvSpPr txBox="1"/>
          <p:nvPr/>
        </p:nvSpPr>
        <p:spPr>
          <a:xfrm>
            <a:off x="3002507" y="5633255"/>
            <a:ext cx="4993114" cy="769441"/>
          </a:xfrm>
          <a:prstGeom prst="rect">
            <a:avLst/>
          </a:prstGeom>
          <a:noFill/>
        </p:spPr>
        <p:txBody>
          <a:bodyPr wrap="square" rtlCol="0">
            <a:spAutoFit/>
          </a:bodyPr>
          <a:lstStyle/>
          <a:p>
            <a:r>
              <a:rPr lang="ru-RU" sz="1100" dirty="0" smtClean="0"/>
              <a:t>Лимитирующие факторы</a:t>
            </a:r>
            <a:r>
              <a:rPr lang="en-US" sz="1100" dirty="0" smtClean="0"/>
              <a:t>:</a:t>
            </a:r>
          </a:p>
          <a:p>
            <a:pPr marL="342900" indent="-342900">
              <a:buFont typeface="+mj-lt"/>
              <a:buAutoNum type="arabicPeriod"/>
            </a:pPr>
            <a:r>
              <a:rPr lang="ru-RU" sz="1100" dirty="0" smtClean="0"/>
              <a:t>Потребность в древесине</a:t>
            </a:r>
            <a:endParaRPr lang="en-US" sz="1100" dirty="0" smtClean="0"/>
          </a:p>
          <a:p>
            <a:pPr marL="342900" indent="-342900">
              <a:buFont typeface="+mj-lt"/>
              <a:buAutoNum type="arabicPeriod"/>
            </a:pPr>
            <a:r>
              <a:rPr lang="ru-RU" sz="1100" dirty="0" smtClean="0"/>
              <a:t>Доступность лесных ресурсов</a:t>
            </a:r>
            <a:endParaRPr lang="en-US" sz="1100" dirty="0" smtClean="0"/>
          </a:p>
          <a:p>
            <a:pPr marL="342900" indent="-342900">
              <a:buFont typeface="+mj-lt"/>
              <a:buAutoNum type="arabicPeriod"/>
            </a:pPr>
            <a:r>
              <a:rPr lang="ru-RU" sz="1100" dirty="0" smtClean="0"/>
              <a:t>Структура доступных лесных ресурсов</a:t>
            </a:r>
            <a:endParaRPr lang="ru-RU" sz="1100" dirty="0"/>
          </a:p>
        </p:txBody>
      </p:sp>
    </p:spTree>
    <p:extLst>
      <p:ext uri="{BB962C8B-B14F-4D97-AF65-F5344CB8AC3E}">
        <p14:creationId xmlns:p14="http://schemas.microsoft.com/office/powerpoint/2010/main" val="1510368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73206"/>
          </a:xfrm>
        </p:spPr>
        <p:txBody>
          <a:bodyPr/>
          <a:lstStyle/>
          <a:p>
            <a:r>
              <a:rPr lang="ru-RU" sz="2800" dirty="0" smtClean="0"/>
              <a:t>Потребность в лесных ресурсах</a:t>
            </a:r>
            <a:endParaRPr lang="ru-RU" dirty="0"/>
          </a:p>
        </p:txBody>
      </p:sp>
      <p:sp>
        <p:nvSpPr>
          <p:cNvPr id="5" name="Номер слайда 4"/>
          <p:cNvSpPr>
            <a:spLocks noGrp="1"/>
          </p:cNvSpPr>
          <p:nvPr>
            <p:ph type="sldNum" sz="quarter" idx="10"/>
          </p:nvPr>
        </p:nvSpPr>
        <p:spPr/>
        <p:txBody>
          <a:bodyPr/>
          <a:lstStyle/>
          <a:p>
            <a:pPr>
              <a:defRPr/>
            </a:pPr>
            <a:fld id="{0CD17BD1-DF15-EF4F-B56B-946E480F0823}" type="slidenum">
              <a:rPr lang="en-US" smtClean="0"/>
              <a:pPr>
                <a:defRPr/>
              </a:pPr>
              <a:t>5</a:t>
            </a:fld>
            <a:endParaRPr lang="en-US" dirty="0"/>
          </a:p>
        </p:txBody>
      </p:sp>
      <p:sp>
        <p:nvSpPr>
          <p:cNvPr id="6" name="Дата 5"/>
          <p:cNvSpPr>
            <a:spLocks noGrp="1"/>
          </p:cNvSpPr>
          <p:nvPr>
            <p:ph type="dt" sz="half" idx="11"/>
          </p:nvPr>
        </p:nvSpPr>
        <p:spPr/>
        <p:txBody>
          <a:bodyPr/>
          <a:lstStyle/>
          <a:p>
            <a:pPr>
              <a:defRPr/>
            </a:pPr>
            <a:fld id="{05DC6953-3FDF-480F-A640-86686D1ACF97}" type="datetime1">
              <a:rPr lang="fi-FI" smtClean="0"/>
              <a:t>29.9.2015</a:t>
            </a:fld>
            <a:endParaRPr lang="en-US"/>
          </a:p>
        </p:txBody>
      </p:sp>
      <p:sp>
        <p:nvSpPr>
          <p:cNvPr id="7" name="Нижний колонтитул 6"/>
          <p:cNvSpPr>
            <a:spLocks noGrp="1"/>
          </p:cNvSpPr>
          <p:nvPr>
            <p:ph type="ftr" sz="quarter" idx="12"/>
          </p:nvPr>
        </p:nvSpPr>
        <p:spPr/>
        <p:txBody>
          <a:bodyPr/>
          <a:lstStyle/>
          <a:p>
            <a:pPr>
              <a:defRPr/>
            </a:pPr>
            <a:r>
              <a:rPr lang="en-US" dirty="0" smtClean="0"/>
              <a:t>Eugene </a:t>
            </a:r>
            <a:r>
              <a:rPr lang="en-US" dirty="0" err="1" smtClean="0"/>
              <a:t>Lopatin</a:t>
            </a:r>
            <a:endParaRPr lang="en-US" dirty="0"/>
          </a:p>
        </p:txBody>
      </p:sp>
      <p:graphicFrame>
        <p:nvGraphicFramePr>
          <p:cNvPr id="12" name="Диаграмма 11"/>
          <p:cNvGraphicFramePr>
            <a:graphicFrameLocks/>
          </p:cNvGraphicFramePr>
          <p:nvPr>
            <p:extLst>
              <p:ext uri="{D42A27DB-BD31-4B8C-83A1-F6EECF244321}">
                <p14:modId xmlns:p14="http://schemas.microsoft.com/office/powerpoint/2010/main" val="3251463773"/>
              </p:ext>
            </p:extLst>
          </p:nvPr>
        </p:nvGraphicFramePr>
        <p:xfrm>
          <a:off x="62410" y="573206"/>
          <a:ext cx="8352430" cy="475131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59308" y="5388296"/>
            <a:ext cx="7451677" cy="923330"/>
          </a:xfrm>
          <a:prstGeom prst="rect">
            <a:avLst/>
          </a:prstGeom>
          <a:noFill/>
        </p:spPr>
        <p:txBody>
          <a:bodyPr wrap="square" rtlCol="0">
            <a:spAutoFit/>
          </a:bodyPr>
          <a:lstStyle/>
          <a:p>
            <a:r>
              <a:rPr lang="ru-RU" dirty="0" smtClean="0"/>
              <a:t>Максимальный объем заготовки был 490 млн. м3</a:t>
            </a:r>
          </a:p>
          <a:p>
            <a:r>
              <a:rPr lang="ru-RU" dirty="0" smtClean="0"/>
              <a:t>Заготовка в 2014 г. </a:t>
            </a:r>
            <a:r>
              <a:rPr lang="en-US" dirty="0" smtClean="0"/>
              <a:t>20</a:t>
            </a:r>
            <a:r>
              <a:rPr lang="ru-RU" dirty="0" smtClean="0"/>
              <a:t>2 млн. м3</a:t>
            </a:r>
          </a:p>
          <a:p>
            <a:r>
              <a:rPr lang="ru-RU" b="1" dirty="0" smtClean="0"/>
              <a:t>Почему резко упали объемы заготовки после 1990х годов</a:t>
            </a:r>
            <a:r>
              <a:rPr lang="en-US" b="1" dirty="0" smtClean="0"/>
              <a:t>?</a:t>
            </a:r>
            <a:endParaRPr lang="ru-RU" b="1" dirty="0"/>
          </a:p>
        </p:txBody>
      </p:sp>
    </p:spTree>
    <p:extLst>
      <p:ext uri="{BB962C8B-B14F-4D97-AF65-F5344CB8AC3E}">
        <p14:creationId xmlns:p14="http://schemas.microsoft.com/office/powerpoint/2010/main" val="1594429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64276"/>
            <a:ext cx="8297840" cy="5459105"/>
          </a:xfrm>
          <a:prstGeom prst="rect">
            <a:avLst/>
          </a:prstGeom>
        </p:spPr>
      </p:pic>
      <p:sp>
        <p:nvSpPr>
          <p:cNvPr id="2" name="Заголовок 1"/>
          <p:cNvSpPr>
            <a:spLocks noGrp="1"/>
          </p:cNvSpPr>
          <p:nvPr>
            <p:ph type="title"/>
          </p:nvPr>
        </p:nvSpPr>
        <p:spPr>
          <a:xfrm>
            <a:off x="-1" y="94233"/>
            <a:ext cx="9144001" cy="656395"/>
          </a:xfrm>
        </p:spPr>
        <p:txBody>
          <a:bodyPr/>
          <a:lstStyle/>
          <a:p>
            <a:pPr algn="ctr"/>
            <a:r>
              <a:rPr lang="ru-RU" dirty="0" smtClean="0"/>
              <a:t>Большая часть существующих лесных ресурсов не доступна по существующей транспортной сети</a:t>
            </a:r>
            <a:endParaRPr lang="ru-RU" dirty="0"/>
          </a:p>
        </p:txBody>
      </p:sp>
      <p:sp>
        <p:nvSpPr>
          <p:cNvPr id="4" name="Номер слайда 3"/>
          <p:cNvSpPr>
            <a:spLocks noGrp="1"/>
          </p:cNvSpPr>
          <p:nvPr>
            <p:ph type="sldNum" sz="quarter" idx="10"/>
          </p:nvPr>
        </p:nvSpPr>
        <p:spPr/>
        <p:txBody>
          <a:bodyPr/>
          <a:lstStyle/>
          <a:p>
            <a:pPr>
              <a:defRPr/>
            </a:pPr>
            <a:fld id="{C5D265EE-EC13-2D46-8C01-7EA833CC3C84}" type="slidenum">
              <a:rPr lang="en-US" smtClean="0"/>
              <a:pPr>
                <a:defRPr/>
              </a:pPr>
              <a:t>6</a:t>
            </a:fld>
            <a:endParaRPr lang="en-US" dirty="0"/>
          </a:p>
        </p:txBody>
      </p:sp>
      <p:sp>
        <p:nvSpPr>
          <p:cNvPr id="5" name="Дата 4"/>
          <p:cNvSpPr>
            <a:spLocks noGrp="1"/>
          </p:cNvSpPr>
          <p:nvPr>
            <p:ph type="dt" sz="half" idx="11"/>
          </p:nvPr>
        </p:nvSpPr>
        <p:spPr/>
        <p:txBody>
          <a:bodyPr/>
          <a:lstStyle/>
          <a:p>
            <a:pPr>
              <a:defRPr/>
            </a:pPr>
            <a:fld id="{A38C7A60-309C-403B-8423-B42696A1DDAF}" type="datetime1">
              <a:rPr lang="fi-FI" smtClean="0"/>
              <a:t>29.9.2015</a:t>
            </a:fld>
            <a:endParaRPr lang="en-US"/>
          </a:p>
        </p:txBody>
      </p:sp>
      <p:sp>
        <p:nvSpPr>
          <p:cNvPr id="6" name="Нижний колонтитул 5"/>
          <p:cNvSpPr>
            <a:spLocks noGrp="1"/>
          </p:cNvSpPr>
          <p:nvPr>
            <p:ph type="ftr" sz="quarter" idx="12"/>
          </p:nvPr>
        </p:nvSpPr>
        <p:spPr/>
        <p:txBody>
          <a:bodyPr/>
          <a:lstStyle/>
          <a:p>
            <a:pPr>
              <a:defRPr/>
            </a:pPr>
            <a:r>
              <a:rPr lang="ru-RU" dirty="0" smtClean="0"/>
              <a:t>Источник</a:t>
            </a:r>
            <a:r>
              <a:rPr lang="en-US" dirty="0" smtClean="0"/>
              <a:t>:</a:t>
            </a:r>
            <a:r>
              <a:rPr lang="fi-FI" dirty="0" smtClean="0"/>
              <a:t> </a:t>
            </a:r>
            <a:r>
              <a:rPr lang="en-US" dirty="0" smtClean="0"/>
              <a:t>Google Earth, </a:t>
            </a:r>
            <a:r>
              <a:rPr lang="ru-RU" dirty="0" smtClean="0"/>
              <a:t>доступность по суше и воде</a:t>
            </a:r>
            <a:endParaRPr lang="en-US" dirty="0"/>
          </a:p>
        </p:txBody>
      </p:sp>
      <p:sp>
        <p:nvSpPr>
          <p:cNvPr id="8" name="Блок-схема: узел 7"/>
          <p:cNvSpPr/>
          <p:nvPr/>
        </p:nvSpPr>
        <p:spPr>
          <a:xfrm>
            <a:off x="412371" y="2388357"/>
            <a:ext cx="930654" cy="887105"/>
          </a:xfrm>
          <a:prstGeom prst="flowChartConnector">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00783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10"/>
          <p:cNvPicPr>
            <a:picLocks noGrp="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a:off x="-9485" y="27701"/>
            <a:ext cx="8325901" cy="6165304"/>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95536" y="-171400"/>
            <a:ext cx="8229600" cy="711727"/>
          </a:xfrm>
        </p:spPr>
        <p:txBody>
          <a:bodyPr>
            <a:normAutofit fontScale="90000"/>
          </a:bodyPr>
          <a:lstStyle/>
          <a:p>
            <a:r>
              <a:rPr lang="ru-RU" b="1" dirty="0" smtClean="0"/>
              <a:t>Плотность дорог</a:t>
            </a:r>
            <a:r>
              <a:rPr lang="en-US" b="1" dirty="0" smtClean="0"/>
              <a:t>:</a:t>
            </a:r>
            <a:r>
              <a:rPr lang="fi-FI" b="1" dirty="0" smtClean="0"/>
              <a:t> </a:t>
            </a:r>
            <a:r>
              <a:rPr lang="ru-RU" b="1" dirty="0" smtClean="0"/>
              <a:t>Финляндия и Республика Карелия</a:t>
            </a:r>
            <a:endParaRPr lang="fi-FI" b="1" dirty="0"/>
          </a:p>
        </p:txBody>
      </p:sp>
    </p:spTree>
    <p:extLst>
      <p:ext uri="{BB962C8B-B14F-4D97-AF65-F5344CB8AC3E}">
        <p14:creationId xmlns:p14="http://schemas.microsoft.com/office/powerpoint/2010/main" val="46886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073008" cy="1143000"/>
          </a:xfrm>
        </p:spPr>
        <p:txBody>
          <a:bodyPr/>
          <a:lstStyle/>
          <a:p>
            <a:r>
              <a:rPr lang="ru-RU" sz="3200" dirty="0" smtClean="0"/>
              <a:t>Участки лесного фонда Северо-Запада доступные по автодорогам (максимальное расстояние трелевки 1000 м)</a:t>
            </a:r>
            <a:endParaRPr lang="ru-RU" sz="3200" dirty="0"/>
          </a:p>
        </p:txBody>
      </p:sp>
      <p:sp>
        <p:nvSpPr>
          <p:cNvPr id="4" name="Дата 3"/>
          <p:cNvSpPr>
            <a:spLocks noGrp="1"/>
          </p:cNvSpPr>
          <p:nvPr>
            <p:ph type="dt" sz="half" idx="10"/>
          </p:nvPr>
        </p:nvSpPr>
        <p:spPr/>
        <p:txBody>
          <a:bodyPr/>
          <a:lstStyle/>
          <a:p>
            <a:pPr>
              <a:defRPr/>
            </a:pPr>
            <a:fld id="{C857C977-82D5-4033-8469-BAE6C1DEDC56}" type="datetime1">
              <a:rPr lang="fi-FI" smtClean="0"/>
              <a:pPr>
                <a:defRPr/>
              </a:pPr>
              <a:t>29.9.2015</a:t>
            </a:fld>
            <a:endParaRPr lang="fi-FI" dirty="0"/>
          </a:p>
        </p:txBody>
      </p:sp>
      <p:sp>
        <p:nvSpPr>
          <p:cNvPr id="5" name="Номер слайда 4"/>
          <p:cNvSpPr>
            <a:spLocks noGrp="1"/>
          </p:cNvSpPr>
          <p:nvPr>
            <p:ph type="sldNum" sz="quarter" idx="12"/>
          </p:nvPr>
        </p:nvSpPr>
        <p:spPr/>
        <p:txBody>
          <a:bodyPr/>
          <a:lstStyle/>
          <a:p>
            <a:pPr>
              <a:defRPr/>
            </a:pPr>
            <a:fld id="{A77E2AF2-AD11-42D1-BCF2-0A9E824994AA}" type="slidenum">
              <a:rPr lang="fi-FI" altLang="ru-RU" smtClean="0"/>
              <a:pPr>
                <a:defRPr/>
              </a:pPr>
              <a:t>8</a:t>
            </a:fld>
            <a:endParaRPr lang="fi-FI" altLang="ru-RU"/>
          </a:p>
        </p:txBody>
      </p:sp>
      <p:pic>
        <p:nvPicPr>
          <p:cNvPr id="6" name="Рисунок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56792"/>
            <a:ext cx="9073008" cy="4536504"/>
          </a:xfrm>
          <a:prstGeom prst="rect">
            <a:avLst/>
          </a:prstGeom>
        </p:spPr>
      </p:pic>
    </p:spTree>
    <p:extLst>
      <p:ext uri="{BB962C8B-B14F-4D97-AF65-F5344CB8AC3E}">
        <p14:creationId xmlns:p14="http://schemas.microsoft.com/office/powerpoint/2010/main" val="3206584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9512" y="1143000"/>
            <a:ext cx="7776864" cy="4752916"/>
          </a:xfrm>
          <a:prstGeom prst="rect">
            <a:avLst/>
          </a:prstGeom>
        </p:spPr>
      </p:pic>
      <p:sp>
        <p:nvSpPr>
          <p:cNvPr id="2" name="Номер слайда 1"/>
          <p:cNvSpPr>
            <a:spLocks noGrp="1"/>
          </p:cNvSpPr>
          <p:nvPr>
            <p:ph type="sldNum" sz="quarter" idx="10"/>
          </p:nvPr>
        </p:nvSpPr>
        <p:spPr/>
        <p:txBody>
          <a:bodyPr/>
          <a:lstStyle/>
          <a:p>
            <a:pPr>
              <a:defRPr/>
            </a:pPr>
            <a:fld id="{D53A9B35-385A-CE4A-919F-D7588C888E16}" type="slidenum">
              <a:rPr lang="en-US" smtClean="0"/>
              <a:pPr>
                <a:defRPr/>
              </a:pPr>
              <a:t>9</a:t>
            </a:fld>
            <a:endParaRPr lang="en-US" dirty="0"/>
          </a:p>
        </p:txBody>
      </p:sp>
      <p:sp>
        <p:nvSpPr>
          <p:cNvPr id="3" name="Дата 2"/>
          <p:cNvSpPr>
            <a:spLocks noGrp="1"/>
          </p:cNvSpPr>
          <p:nvPr>
            <p:ph type="dt" sz="half" idx="11"/>
          </p:nvPr>
        </p:nvSpPr>
        <p:spPr/>
        <p:txBody>
          <a:bodyPr/>
          <a:lstStyle/>
          <a:p>
            <a:pPr>
              <a:defRPr/>
            </a:pPr>
            <a:fld id="{31FFD2DA-7A14-4BCF-B601-188367FD3244}" type="datetime1">
              <a:rPr lang="fi-FI" smtClean="0"/>
              <a:t>29.9.2015</a:t>
            </a:fld>
            <a:endParaRPr lang="en-US"/>
          </a:p>
        </p:txBody>
      </p:sp>
      <p:sp>
        <p:nvSpPr>
          <p:cNvPr id="4" name="Нижний колонтитул 3"/>
          <p:cNvSpPr>
            <a:spLocks noGrp="1"/>
          </p:cNvSpPr>
          <p:nvPr>
            <p:ph type="ftr" sz="quarter" idx="12"/>
          </p:nvPr>
        </p:nvSpPr>
        <p:spPr/>
        <p:txBody>
          <a:bodyPr/>
          <a:lstStyle/>
          <a:p>
            <a:pPr>
              <a:defRPr/>
            </a:pPr>
            <a:r>
              <a:rPr lang="en-US" dirty="0" smtClean="0"/>
              <a:t>Eugene </a:t>
            </a:r>
            <a:r>
              <a:rPr lang="en-US" dirty="0" err="1" smtClean="0"/>
              <a:t>Lopatin</a:t>
            </a:r>
            <a:endParaRPr lang="en-US" dirty="0"/>
          </a:p>
        </p:txBody>
      </p:sp>
      <p:sp>
        <p:nvSpPr>
          <p:cNvPr id="5" name="Заголовок 1"/>
          <p:cNvSpPr txBox="1">
            <a:spLocks/>
          </p:cNvSpPr>
          <p:nvPr/>
        </p:nvSpPr>
        <p:spPr>
          <a:xfrm>
            <a:off x="-46856" y="0"/>
            <a:ext cx="9190856" cy="1143000"/>
          </a:xfrm>
          <a:prstGeom prst="rect">
            <a:avLst/>
          </a:prstGeom>
        </p:spPr>
        <p:txBody>
          <a:bodyPr/>
          <a:lstStyle>
            <a:lvl1pPr algn="l" defTabSz="457200" rtl="0" eaLnBrk="1" fontAlgn="base" hangingPunct="1">
              <a:spcBef>
                <a:spcPct val="0"/>
              </a:spcBef>
              <a:spcAft>
                <a:spcPct val="0"/>
              </a:spcAft>
              <a:defRPr sz="2600" kern="1200">
                <a:solidFill>
                  <a:schemeClr val="accent1"/>
                </a:solidFill>
                <a:latin typeface="Arial"/>
                <a:ea typeface="ＭＳ Ｐゴシック" charset="0"/>
                <a:cs typeface="Arial"/>
              </a:defRPr>
            </a:lvl1pPr>
            <a:lvl2pPr algn="l" defTabSz="457200" rtl="0" eaLnBrk="1" fontAlgn="base" hangingPunct="1">
              <a:spcBef>
                <a:spcPct val="0"/>
              </a:spcBef>
              <a:spcAft>
                <a:spcPct val="0"/>
              </a:spcAft>
              <a:defRPr sz="2600">
                <a:solidFill>
                  <a:schemeClr val="accent1"/>
                </a:solidFill>
                <a:latin typeface="Arial" charset="0"/>
                <a:ea typeface="ＭＳ Ｐゴシック" charset="0"/>
              </a:defRPr>
            </a:lvl2pPr>
            <a:lvl3pPr algn="l" defTabSz="457200" rtl="0" eaLnBrk="1" fontAlgn="base" hangingPunct="1">
              <a:spcBef>
                <a:spcPct val="0"/>
              </a:spcBef>
              <a:spcAft>
                <a:spcPct val="0"/>
              </a:spcAft>
              <a:defRPr sz="2600">
                <a:solidFill>
                  <a:schemeClr val="accent1"/>
                </a:solidFill>
                <a:latin typeface="Arial" charset="0"/>
                <a:ea typeface="ＭＳ Ｐゴシック" charset="0"/>
              </a:defRPr>
            </a:lvl3pPr>
            <a:lvl4pPr algn="l" defTabSz="457200" rtl="0" eaLnBrk="1" fontAlgn="base" hangingPunct="1">
              <a:spcBef>
                <a:spcPct val="0"/>
              </a:spcBef>
              <a:spcAft>
                <a:spcPct val="0"/>
              </a:spcAft>
              <a:defRPr sz="2600">
                <a:solidFill>
                  <a:schemeClr val="accent1"/>
                </a:solidFill>
                <a:latin typeface="Arial" charset="0"/>
                <a:ea typeface="ＭＳ Ｐゴシック" charset="0"/>
              </a:defRPr>
            </a:lvl4pPr>
            <a:lvl5pPr algn="l" defTabSz="457200" rtl="0" eaLnBrk="1" fontAlgn="base" hangingPunct="1">
              <a:spcBef>
                <a:spcPct val="0"/>
              </a:spcBef>
              <a:spcAft>
                <a:spcPct val="0"/>
              </a:spcAft>
              <a:defRPr sz="2600">
                <a:solidFill>
                  <a:schemeClr val="accent1"/>
                </a:solidFill>
                <a:latin typeface="Arial" charset="0"/>
                <a:ea typeface="ＭＳ Ｐゴシック" charset="0"/>
              </a:defRPr>
            </a:lvl5pPr>
            <a:lvl6pPr marL="457200" algn="l" defTabSz="457200" rtl="0" eaLnBrk="1" fontAlgn="base" hangingPunct="1">
              <a:spcBef>
                <a:spcPct val="0"/>
              </a:spcBef>
              <a:spcAft>
                <a:spcPct val="0"/>
              </a:spcAft>
              <a:defRPr sz="2600">
                <a:solidFill>
                  <a:schemeClr val="accent1"/>
                </a:solidFill>
                <a:latin typeface="Arial" charset="0"/>
                <a:ea typeface="ＭＳ Ｐゴシック" charset="0"/>
              </a:defRPr>
            </a:lvl6pPr>
            <a:lvl7pPr marL="914400" algn="l" defTabSz="457200" rtl="0" eaLnBrk="1" fontAlgn="base" hangingPunct="1">
              <a:spcBef>
                <a:spcPct val="0"/>
              </a:spcBef>
              <a:spcAft>
                <a:spcPct val="0"/>
              </a:spcAft>
              <a:defRPr sz="2600">
                <a:solidFill>
                  <a:schemeClr val="accent1"/>
                </a:solidFill>
                <a:latin typeface="Arial" charset="0"/>
                <a:ea typeface="ＭＳ Ｐゴシック" charset="0"/>
              </a:defRPr>
            </a:lvl7pPr>
            <a:lvl8pPr marL="1371600" algn="l" defTabSz="457200" rtl="0" eaLnBrk="1" fontAlgn="base" hangingPunct="1">
              <a:spcBef>
                <a:spcPct val="0"/>
              </a:spcBef>
              <a:spcAft>
                <a:spcPct val="0"/>
              </a:spcAft>
              <a:defRPr sz="2600">
                <a:solidFill>
                  <a:schemeClr val="accent1"/>
                </a:solidFill>
                <a:latin typeface="Arial" charset="0"/>
                <a:ea typeface="ＭＳ Ｐゴシック" charset="0"/>
              </a:defRPr>
            </a:lvl8pPr>
            <a:lvl9pPr marL="1828800" algn="l" defTabSz="457200" rtl="0" eaLnBrk="1" fontAlgn="base" hangingPunct="1">
              <a:spcBef>
                <a:spcPct val="0"/>
              </a:spcBef>
              <a:spcAft>
                <a:spcPct val="0"/>
              </a:spcAft>
              <a:defRPr sz="2600">
                <a:solidFill>
                  <a:schemeClr val="accent1"/>
                </a:solidFill>
                <a:latin typeface="Arial" charset="0"/>
                <a:ea typeface="ＭＳ Ｐゴシック" charset="0"/>
              </a:defRPr>
            </a:lvl9pPr>
          </a:lstStyle>
          <a:p>
            <a:r>
              <a:rPr lang="ru-RU" sz="2800" dirty="0" smtClean="0"/>
              <a:t>Материалы лесоустройства не доступны публично и устарели на 76% территории лесного фонда</a:t>
            </a:r>
            <a:endParaRPr lang="ru-RU" sz="2800" dirty="0"/>
          </a:p>
        </p:txBody>
      </p:sp>
      <p:sp>
        <p:nvSpPr>
          <p:cNvPr id="7" name="TextBox 6"/>
          <p:cNvSpPr txBox="1"/>
          <p:nvPr/>
        </p:nvSpPr>
        <p:spPr>
          <a:xfrm>
            <a:off x="7956376" y="2415589"/>
            <a:ext cx="1187624" cy="577081"/>
          </a:xfrm>
          <a:prstGeom prst="rect">
            <a:avLst/>
          </a:prstGeom>
          <a:noFill/>
        </p:spPr>
        <p:txBody>
          <a:bodyPr wrap="square" rtlCol="0">
            <a:spAutoFit/>
          </a:bodyPr>
          <a:lstStyle/>
          <a:p>
            <a:r>
              <a:rPr lang="ru-RU" sz="1050" dirty="0" smtClean="0"/>
              <a:t>Источник</a:t>
            </a:r>
            <a:r>
              <a:rPr lang="en-US" sz="1050" dirty="0" smtClean="0"/>
              <a:t>: </a:t>
            </a:r>
          </a:p>
          <a:p>
            <a:r>
              <a:rPr lang="ru-RU" sz="1050" dirty="0" err="1" smtClean="0"/>
              <a:t>Рослесинфорг</a:t>
            </a:r>
            <a:r>
              <a:rPr lang="fi-FI" sz="1050" dirty="0" smtClean="0"/>
              <a:t>,</a:t>
            </a:r>
            <a:r>
              <a:rPr lang="ru-RU" sz="1050" dirty="0" smtClean="0"/>
              <a:t> </a:t>
            </a:r>
            <a:r>
              <a:rPr lang="ru-RU" sz="1050" dirty="0" err="1" smtClean="0"/>
              <a:t>Манович</a:t>
            </a:r>
            <a:r>
              <a:rPr lang="ru-RU" sz="1050" dirty="0" smtClean="0"/>
              <a:t>,</a:t>
            </a:r>
            <a:r>
              <a:rPr lang="fi-FI" sz="1050" dirty="0" smtClean="0"/>
              <a:t> 2014</a:t>
            </a:r>
            <a:endParaRPr lang="ru-RU" sz="1050" dirty="0"/>
          </a:p>
        </p:txBody>
      </p:sp>
    </p:spTree>
    <p:extLst>
      <p:ext uri="{BB962C8B-B14F-4D97-AF65-F5344CB8AC3E}">
        <p14:creationId xmlns:p14="http://schemas.microsoft.com/office/powerpoint/2010/main" val="3498178700"/>
      </p:ext>
    </p:extLst>
  </p:cSld>
  <p:clrMapOvr>
    <a:masterClrMapping/>
  </p:clrMapOvr>
  <p:timing>
    <p:tnLst>
      <p:par>
        <p:cTn id="1" dur="indefinite" restart="never" nodeType="tmRoot"/>
      </p:par>
    </p:tnLst>
  </p:timing>
</p:sld>
</file>

<file path=ppt/theme/theme1.xml><?xml version="1.0" encoding="utf-8"?>
<a:theme xmlns:a="http://schemas.openxmlformats.org/drawingml/2006/main" name="358197">
  <a:themeElements>
    <a:clrScheme name="Luke">
      <a:dk1>
        <a:srgbClr val="54585A"/>
      </a:dk1>
      <a:lt1>
        <a:sysClr val="window" lastClr="FFFFFF"/>
      </a:lt1>
      <a:dk2>
        <a:srgbClr val="1F497D"/>
      </a:dk2>
      <a:lt2>
        <a:srgbClr val="EEECE1"/>
      </a:lt2>
      <a:accent1>
        <a:srgbClr val="FF8200"/>
      </a:accent1>
      <a:accent2>
        <a:srgbClr val="00B5E2"/>
      </a:accent2>
      <a:accent3>
        <a:srgbClr val="54585A"/>
      </a:accent3>
      <a:accent4>
        <a:srgbClr val="78BE20"/>
      </a:accent4>
      <a:accent5>
        <a:srgbClr val="E10098"/>
      </a:accent5>
      <a:accent6>
        <a:srgbClr val="0033A0"/>
      </a:accent6>
      <a:hlink>
        <a:srgbClr val="FF8200"/>
      </a:hlink>
      <a:folHlink>
        <a:srgbClr val="4C4C4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358197</Template>
  <TotalTime>3472</TotalTime>
  <Words>1151</Words>
  <Application>Microsoft Office PowerPoint</Application>
  <PresentationFormat>Экран (4:3)</PresentationFormat>
  <Paragraphs>198</Paragraphs>
  <Slides>26</Slides>
  <Notes>3</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26</vt:i4>
      </vt:variant>
    </vt:vector>
  </HeadingPairs>
  <TitlesOfParts>
    <vt:vector size="33" baseType="lpstr">
      <vt:lpstr>Arial</vt:lpstr>
      <vt:lpstr>Calibri</vt:lpstr>
      <vt:lpstr>Franklin Gothic Medium Cond</vt:lpstr>
      <vt:lpstr>ＭＳ Ｐゴシック</vt:lpstr>
      <vt:lpstr>Times New Roman</vt:lpstr>
      <vt:lpstr>Wingdings</vt:lpstr>
      <vt:lpstr>358197</vt:lpstr>
      <vt:lpstr>Существующие возможности для увеличения объемов заготовки древесины в регионах России</vt:lpstr>
      <vt:lpstr>Объем заготовленной древесины в 2014 г.</vt:lpstr>
      <vt:lpstr>Динамика заготовки древесины 2013-2014 г.</vt:lpstr>
      <vt:lpstr>Свободный объем расчетной лесосеки</vt:lpstr>
      <vt:lpstr>Потребность в лесных ресурсах</vt:lpstr>
      <vt:lpstr>Большая часть существующих лесных ресурсов не доступна по существующей транспортной сети</vt:lpstr>
      <vt:lpstr>Плотность дорог: Финляндия и Республика Карелия</vt:lpstr>
      <vt:lpstr>Участки лесного фонда Северо-Запада доступные по автодорогам (максимальное расстояние трелевки 1000 м)</vt:lpstr>
      <vt:lpstr>Презентация PowerPoint</vt:lpstr>
      <vt:lpstr>Новая методика из Финляндии</vt:lpstr>
      <vt:lpstr>Презентация PowerPoint</vt:lpstr>
      <vt:lpstr>Инвентаризация лесных ресурсов</vt:lpstr>
      <vt:lpstr>Запасы древесины в 2015 г. (древостои с запасом больше 80 м3/га)</vt:lpstr>
      <vt:lpstr>Доступные запасы древесины в 2015 г. (древостои с запасом больше 80 м3/га, 1000 м от дорог)</vt:lpstr>
      <vt:lpstr>Доступные запасы древесины в 2015 г. (древостои с запасом больше 80 м3/га, 1000 м от дорог)</vt:lpstr>
      <vt:lpstr>Доступные запасы древесины в 2015 г. (древостои с запасом больше 80 м3/га, 1000 м от дорог)</vt:lpstr>
      <vt:lpstr>Транспортно-доступный объем расчетной лесосеки</vt:lpstr>
      <vt:lpstr>Как сокращать затраты на получение древесины, когда невозможно обойтись без строительства новых дорог?</vt:lpstr>
      <vt:lpstr>Влияние ведения лесного хозяйства на рентабельность  на уровне лесопользователя</vt:lpstr>
      <vt:lpstr> Симулятор МОТТИ</vt:lpstr>
      <vt:lpstr>Чистый дисконтированный доход (ЧДД) - показатель рентабельности ведения лесного хозяйства</vt:lpstr>
      <vt:lpstr>Моделирование</vt:lpstr>
      <vt:lpstr>Результаты – сплошные рубки как альтернатива</vt:lpstr>
      <vt:lpstr>Пренебрежение лесным хозяйством</vt:lpstr>
      <vt:lpstr>Презентация PowerPoint</vt:lpstr>
      <vt:lpstr>Презентация PowerPoint</vt:lpstr>
    </vt:vector>
  </TitlesOfParts>
  <Company>METLA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Russian Wood &amp; Timber – what is the investment potential?</dc:title>
  <dc:creator>Lopatin Eugene</dc:creator>
  <cp:lastModifiedBy>User</cp:lastModifiedBy>
  <cp:revision>136</cp:revision>
  <dcterms:created xsi:type="dcterms:W3CDTF">2015-04-08T05:53:16Z</dcterms:created>
  <dcterms:modified xsi:type="dcterms:W3CDTF">2015-09-29T04:14:16Z</dcterms:modified>
</cp:coreProperties>
</file>